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Arim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Helvetica Neue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Nina Faust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m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Arim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HelveticaNeue-bold.fntdata"/><Relationship Id="rId27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Arimo-bold.fntdata"/><Relationship Id="rId18" Type="http://schemas.openxmlformats.org/officeDocument/2006/relationships/font" Target="fonts/Arimo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10-11T05:20:33.423">
    <p:pos x="6000" y="0"/>
    <p:text>Esse quadradinho da API e a arquitetura eu não coloquei  o resuminho das coisas, Acho que dá pra falar mais rapidinho essa parte já que Nathan vai falar dela no final.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earn.microsoft.com/pt-br/azure/architecture/solution-ideas/articles/devops-in-a-hybrid-environment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earn.microsoft.com/pt-br/azure/architecture/solution-ideas/articles/devops-in-a-hybrid-environmen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61a32cbe2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61a32cbe2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 segundos / Luis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61a32cbe2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61a32cbe2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minuto / Luis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f5e6061853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f5e6061853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 minutos - CI x CD / Helder - 2 branchs DEV e Produção /  Azure Boards / Azure Pipilines / Azure Conteiner Registry / key Vault guardar </a:t>
            </a:r>
            <a:r>
              <a:rPr lang="en"/>
              <a:t>informações</a:t>
            </a:r>
            <a:r>
              <a:rPr lang="en"/>
              <a:t> </a:t>
            </a:r>
            <a:r>
              <a:rPr lang="en"/>
              <a:t>sensíveis</a:t>
            </a:r>
            <a:r>
              <a:rPr lang="en"/>
              <a:t> ex: BD / Yaml como provisionamento servidor de Kubernetes / API </a:t>
            </a:r>
            <a:r>
              <a:rPr lang="en"/>
              <a:t>construído</a:t>
            </a:r>
            <a:r>
              <a:rPr lang="en"/>
              <a:t> em C# e o front end feito no Blip. /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rgbClr val="1967D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https://learn.microsoft.com/pt-br/azure/architecture/solution-ideas/articles/devops-in-a-hybrid-environment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647f717bb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647f717bb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 minutos - CI x CD / Helder / 2 branchs DEV e Produção /  Azure Boards / Azure Pipilines / Azure Conteiner Registry / key Vault guardar informações sensíveis ex: BD / Yaml como provisionamento servidor de Kubernetes / API construído em C# e o front end feito no Blip.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04800" lvl="0" marL="82550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171717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17171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Acelere o tempo para o mercado.</a:t>
            </a:r>
            <a:endParaRPr sz="1200">
              <a:solidFill>
                <a:srgbClr val="171717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825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17171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Crie práticas mais ágeis.</a:t>
            </a:r>
            <a:endParaRPr sz="1200">
              <a:solidFill>
                <a:srgbClr val="171717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825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17171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Mude para uma abordagem de entrega de produtos mais sem interrupção.</a:t>
            </a:r>
            <a:endParaRPr sz="1200">
              <a:solidFill>
                <a:srgbClr val="171717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04800" lvl="0" marL="825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1717"/>
              </a:buClr>
              <a:buSzPts val="1200"/>
              <a:buFont typeface="Helvetica Neue"/>
              <a:buChar char="●"/>
            </a:pPr>
            <a:r>
              <a:rPr lang="en" sz="1200">
                <a:solidFill>
                  <a:srgbClr val="171717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Implantando alterações com pouco ou nenhum tempo de inatividade do sistema.</a:t>
            </a:r>
            <a:endParaRPr sz="1200">
              <a:solidFill>
                <a:srgbClr val="171717"/>
              </a:solidFill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rgbClr val="1967D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https://learn.microsoft.com/pt-br/azure/architecture/solution-ideas/articles/devops-in-a-hybrid-environment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63b082bfdf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63b082bfdf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 minuto e 30 segun</a:t>
            </a:r>
            <a:r>
              <a:rPr lang="en">
                <a:solidFill>
                  <a:schemeClr val="dk1"/>
                </a:solidFill>
              </a:rPr>
              <a:t>dos - Nina (lembrar de clicar na engrenagem e configurar a qualidade do vídeo pra 1080 HD)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63bd6e4219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63bd6e4219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minuto / </a:t>
            </a:r>
            <a:r>
              <a:rPr lang="en"/>
              <a:t>Heberht</a:t>
            </a:r>
            <a:r>
              <a:rPr lang="en"/>
              <a:t>  - Reforçando a importância de monitorar a saúde e </a:t>
            </a:r>
            <a:r>
              <a:rPr lang="en"/>
              <a:t>performance</a:t>
            </a:r>
            <a:r>
              <a:rPr lang="en"/>
              <a:t> do ambiente de AKS,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visto que precisamos certificar se a aplicação está rodando da forma esperada, e que para isso precisamos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um monitoramento mais granular. Então a gente trouxe aqui as métricas de uso de CPU e memória para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cada nó. Além disso, tem um espaço para habilitar os recursos de monitoramento de contêiner e obter insights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sobre o desempenho e a integridade de todo o cluster Kubernetes.</a:t>
            </a: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63b082bfd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63b082bfd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minuto e 30 segundos / Nathan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https://chat.blip.ai/?appKey=cmFpYm90OjNiZjIzMWE2LTRlMGYtNGNkYy1hYzg1LTA4MjQ0ZDhjZDA4NA==&amp;_gl=1*awddfr*_ga*MTYzMTYzNDg2NC4xNjY1MDA2OTM5*_ga_VYKG6G92NK*MTY2NTUxNjY4OS4xMS4xLjE2NjU1MTcyMDguMC4wLjA.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f61a32cbe2_0_9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f61a32cbe2_0_9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https://chat.blip.ai/?appKey=cmFpYm90OjNiZjIzMWE2LTRlMGYtNGNkYy1hYzg1LTA4MjQ0ZDhjZDA4NA==&amp;_gl=1*awddfr*_ga*MTYzMTYzNDg2NC4xNjY1MDA2OTM5*_ga_VYKG6G92NK*MTY2NTUxNjY4OS4xMS4xLjE2NjU1MTcyMDguMC4wLjA.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4300" y="1079004"/>
            <a:ext cx="5007300" cy="219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8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52563" y="3464767"/>
            <a:ext cx="3815400" cy="21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Arimo"/>
                <a:ea typeface="Arimo"/>
                <a:cs typeface="Arimo"/>
                <a:sym typeface="Arim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1" name="Google Shape;11;p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293750" y="1495425"/>
            <a:ext cx="3764400" cy="10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subTitle"/>
          </p:nvPr>
        </p:nvSpPr>
        <p:spPr>
          <a:xfrm>
            <a:off x="1933650" y="3189775"/>
            <a:ext cx="5153100" cy="2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57" name="Google Shape;57;p11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1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641574" y="1361075"/>
            <a:ext cx="27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1641561" y="20078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hasCustomPrompt="1" idx="2" type="title"/>
          </p:nvPr>
        </p:nvSpPr>
        <p:spPr>
          <a:xfrm>
            <a:off x="806111" y="18591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3" type="title"/>
          </p:nvPr>
        </p:nvSpPr>
        <p:spPr>
          <a:xfrm>
            <a:off x="5499274" y="1361075"/>
            <a:ext cx="28317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5" name="Google Shape;65;p13"/>
          <p:cNvSpPr txBox="1"/>
          <p:nvPr>
            <p:ph idx="4" type="subTitle"/>
          </p:nvPr>
        </p:nvSpPr>
        <p:spPr>
          <a:xfrm>
            <a:off x="5499261" y="20078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5" type="title"/>
          </p:nvPr>
        </p:nvSpPr>
        <p:spPr>
          <a:xfrm>
            <a:off x="4663811" y="18591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idx="6" type="title"/>
          </p:nvPr>
        </p:nvSpPr>
        <p:spPr>
          <a:xfrm>
            <a:off x="1641574" y="3103675"/>
            <a:ext cx="27744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8" name="Google Shape;68;p13"/>
          <p:cNvSpPr txBox="1"/>
          <p:nvPr>
            <p:ph idx="7" type="subTitle"/>
          </p:nvPr>
        </p:nvSpPr>
        <p:spPr>
          <a:xfrm>
            <a:off x="1641561" y="37504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idx="8" type="title"/>
          </p:nvPr>
        </p:nvSpPr>
        <p:spPr>
          <a:xfrm>
            <a:off x="806111" y="36017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9" type="title"/>
          </p:nvPr>
        </p:nvSpPr>
        <p:spPr>
          <a:xfrm>
            <a:off x="5499274" y="3103675"/>
            <a:ext cx="28317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1" name="Google Shape;71;p13"/>
          <p:cNvSpPr txBox="1"/>
          <p:nvPr>
            <p:ph idx="13" type="subTitle"/>
          </p:nvPr>
        </p:nvSpPr>
        <p:spPr>
          <a:xfrm>
            <a:off x="5499261" y="3750460"/>
            <a:ext cx="2230500" cy="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hasCustomPrompt="1" idx="14" type="title"/>
          </p:nvPr>
        </p:nvSpPr>
        <p:spPr>
          <a:xfrm>
            <a:off x="4663811" y="3601725"/>
            <a:ext cx="711900" cy="34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15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74" name="Google Shape;74;p1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4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1914075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8" name="Google Shape;78;p14"/>
          <p:cNvSpPr txBox="1"/>
          <p:nvPr>
            <p:ph idx="1" type="subTitle"/>
          </p:nvPr>
        </p:nvSpPr>
        <p:spPr>
          <a:xfrm>
            <a:off x="1914075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2" type="title"/>
          </p:nvPr>
        </p:nvSpPr>
        <p:spPr>
          <a:xfrm>
            <a:off x="4999425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0" name="Google Shape;80;p14"/>
          <p:cNvSpPr txBox="1"/>
          <p:nvPr>
            <p:ph idx="3" type="subTitle"/>
          </p:nvPr>
        </p:nvSpPr>
        <p:spPr>
          <a:xfrm>
            <a:off x="4999425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82" name="Google Shape;82;p1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1773725" y="14482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1773725" y="20951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2" type="title"/>
          </p:nvPr>
        </p:nvSpPr>
        <p:spPr>
          <a:xfrm>
            <a:off x="5144188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8" name="Google Shape;88;p15"/>
          <p:cNvSpPr txBox="1"/>
          <p:nvPr>
            <p:ph idx="3" type="subTitle"/>
          </p:nvPr>
        </p:nvSpPr>
        <p:spPr>
          <a:xfrm>
            <a:off x="5144188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5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90" name="Google Shape;90;p1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714300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714300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 txBox="1"/>
          <p:nvPr>
            <p:ph idx="2" type="title"/>
          </p:nvPr>
        </p:nvSpPr>
        <p:spPr>
          <a:xfrm>
            <a:off x="3456750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6" name="Google Shape;96;p16"/>
          <p:cNvSpPr txBox="1"/>
          <p:nvPr>
            <p:ph idx="3" type="subTitle"/>
          </p:nvPr>
        </p:nvSpPr>
        <p:spPr>
          <a:xfrm>
            <a:off x="3456750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6"/>
          <p:cNvSpPr txBox="1"/>
          <p:nvPr>
            <p:ph idx="4" type="title"/>
          </p:nvPr>
        </p:nvSpPr>
        <p:spPr>
          <a:xfrm>
            <a:off x="6199188" y="24846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8" name="Google Shape;98;p16"/>
          <p:cNvSpPr txBox="1"/>
          <p:nvPr>
            <p:ph idx="5" type="subTitle"/>
          </p:nvPr>
        </p:nvSpPr>
        <p:spPr>
          <a:xfrm>
            <a:off x="6199188" y="3131503"/>
            <a:ext cx="22305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736350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736350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7"/>
          <p:cNvSpPr txBox="1"/>
          <p:nvPr>
            <p:ph idx="2" type="title"/>
          </p:nvPr>
        </p:nvSpPr>
        <p:spPr>
          <a:xfrm>
            <a:off x="736350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" name="Google Shape;104;p17"/>
          <p:cNvSpPr txBox="1"/>
          <p:nvPr>
            <p:ph idx="3" type="subTitle"/>
          </p:nvPr>
        </p:nvSpPr>
        <p:spPr>
          <a:xfrm>
            <a:off x="736350" y="2122313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7"/>
          <p:cNvSpPr txBox="1"/>
          <p:nvPr>
            <p:ph idx="4" type="title"/>
          </p:nvPr>
        </p:nvSpPr>
        <p:spPr>
          <a:xfrm>
            <a:off x="6199188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" name="Google Shape;106;p17"/>
          <p:cNvSpPr txBox="1"/>
          <p:nvPr>
            <p:ph idx="5" type="subTitle"/>
          </p:nvPr>
        </p:nvSpPr>
        <p:spPr>
          <a:xfrm>
            <a:off x="6199200" y="2122312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7" type="title"/>
          </p:nvPr>
        </p:nvSpPr>
        <p:spPr>
          <a:xfrm>
            <a:off x="6199200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17"/>
          <p:cNvSpPr txBox="1"/>
          <p:nvPr>
            <p:ph idx="8" type="subTitle"/>
          </p:nvPr>
        </p:nvSpPr>
        <p:spPr>
          <a:xfrm>
            <a:off x="6199200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9" type="title"/>
          </p:nvPr>
        </p:nvSpPr>
        <p:spPr>
          <a:xfrm>
            <a:off x="3459563" y="303997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1" name="Google Shape;111;p17"/>
          <p:cNvSpPr txBox="1"/>
          <p:nvPr>
            <p:ph idx="13" type="subTitle"/>
          </p:nvPr>
        </p:nvSpPr>
        <p:spPr>
          <a:xfrm>
            <a:off x="3459563" y="368678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4" type="title"/>
          </p:nvPr>
        </p:nvSpPr>
        <p:spPr>
          <a:xfrm>
            <a:off x="3459563" y="1475500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3" name="Google Shape;113;p17"/>
          <p:cNvSpPr txBox="1"/>
          <p:nvPr>
            <p:ph idx="15" type="subTitle"/>
          </p:nvPr>
        </p:nvSpPr>
        <p:spPr>
          <a:xfrm>
            <a:off x="3459563" y="2122313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" name="Google Shape;114;p1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_1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1200" y="306432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18"/>
          <p:cNvSpPr txBox="1"/>
          <p:nvPr>
            <p:ph idx="1" type="subTitle"/>
          </p:nvPr>
        </p:nvSpPr>
        <p:spPr>
          <a:xfrm>
            <a:off x="721200" y="371113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2" type="title"/>
          </p:nvPr>
        </p:nvSpPr>
        <p:spPr>
          <a:xfrm>
            <a:off x="725325" y="15204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8"/>
          <p:cNvSpPr txBox="1"/>
          <p:nvPr>
            <p:ph idx="3" type="subTitle"/>
          </p:nvPr>
        </p:nvSpPr>
        <p:spPr>
          <a:xfrm>
            <a:off x="725325" y="21673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4" type="title"/>
          </p:nvPr>
        </p:nvSpPr>
        <p:spPr>
          <a:xfrm>
            <a:off x="6188163" y="15204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18"/>
          <p:cNvSpPr txBox="1"/>
          <p:nvPr>
            <p:ph idx="5" type="subTitle"/>
          </p:nvPr>
        </p:nvSpPr>
        <p:spPr>
          <a:xfrm>
            <a:off x="6188175" y="2167300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6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7" type="title"/>
          </p:nvPr>
        </p:nvSpPr>
        <p:spPr>
          <a:xfrm>
            <a:off x="6184050" y="3064325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5" name="Google Shape;125;p18"/>
          <p:cNvSpPr txBox="1"/>
          <p:nvPr>
            <p:ph idx="8" type="subTitle"/>
          </p:nvPr>
        </p:nvSpPr>
        <p:spPr>
          <a:xfrm>
            <a:off x="6184050" y="3711138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6" name="Google Shape;126;p1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Google Shape;127;p1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5194325" y="34435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0" name="Google Shape;130;p19"/>
          <p:cNvSpPr txBox="1"/>
          <p:nvPr>
            <p:ph idx="1" type="subTitle"/>
          </p:nvPr>
        </p:nvSpPr>
        <p:spPr>
          <a:xfrm>
            <a:off x="5194325" y="4090330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2" type="title"/>
          </p:nvPr>
        </p:nvSpPr>
        <p:spPr>
          <a:xfrm>
            <a:off x="5194313" y="11581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19"/>
          <p:cNvSpPr txBox="1"/>
          <p:nvPr>
            <p:ph idx="3" type="subTitle"/>
          </p:nvPr>
        </p:nvSpPr>
        <p:spPr>
          <a:xfrm>
            <a:off x="5194325" y="1804929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4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34" name="Google Shape;134;p19"/>
          <p:cNvSpPr txBox="1"/>
          <p:nvPr>
            <p:ph idx="5" type="title"/>
          </p:nvPr>
        </p:nvSpPr>
        <p:spPr>
          <a:xfrm>
            <a:off x="5194325" y="2300824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5" name="Google Shape;135;p19"/>
          <p:cNvSpPr txBox="1"/>
          <p:nvPr>
            <p:ph idx="6" type="subTitle"/>
          </p:nvPr>
        </p:nvSpPr>
        <p:spPr>
          <a:xfrm>
            <a:off x="5194325" y="2947643"/>
            <a:ext cx="2230500" cy="3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" name="Google Shape;136;p1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5562600" y="2988175"/>
            <a:ext cx="2867100" cy="36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0" name="Google Shape;140;p20"/>
          <p:cNvSpPr txBox="1"/>
          <p:nvPr>
            <p:ph idx="1" type="subTitle"/>
          </p:nvPr>
        </p:nvSpPr>
        <p:spPr>
          <a:xfrm>
            <a:off x="4474125" y="1495425"/>
            <a:ext cx="3955500" cy="10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380400" y="1273525"/>
            <a:ext cx="4445400" cy="174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1100" y="3530450"/>
            <a:ext cx="4580400" cy="3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714300" y="1764027"/>
            <a:ext cx="1367400" cy="75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7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cxnSp>
        <p:nvCxnSpPr>
          <p:cNvPr id="17" name="Google Shape;17;p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hasCustomPrompt="1" type="title"/>
          </p:nvPr>
        </p:nvSpPr>
        <p:spPr>
          <a:xfrm>
            <a:off x="3857450" y="730575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2704575" y="1488775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hasCustomPrompt="1" idx="2" type="title"/>
          </p:nvPr>
        </p:nvSpPr>
        <p:spPr>
          <a:xfrm>
            <a:off x="3857450" y="2029025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5" name="Google Shape;145;p21"/>
          <p:cNvSpPr txBox="1"/>
          <p:nvPr>
            <p:ph idx="3" type="subTitle"/>
          </p:nvPr>
        </p:nvSpPr>
        <p:spPr>
          <a:xfrm>
            <a:off x="2704575" y="2787225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1"/>
          <p:cNvSpPr txBox="1"/>
          <p:nvPr>
            <p:ph hasCustomPrompt="1" idx="4" type="title"/>
          </p:nvPr>
        </p:nvSpPr>
        <p:spPr>
          <a:xfrm>
            <a:off x="3780800" y="3330900"/>
            <a:ext cx="19383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7" name="Google Shape;147;p21"/>
          <p:cNvSpPr txBox="1"/>
          <p:nvPr>
            <p:ph idx="5" type="subTitle"/>
          </p:nvPr>
        </p:nvSpPr>
        <p:spPr>
          <a:xfrm>
            <a:off x="2704575" y="4089100"/>
            <a:ext cx="3734700" cy="18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8" name="Google Shape;148;p21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1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3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hasCustomPrompt="1" type="title"/>
          </p:nvPr>
        </p:nvSpPr>
        <p:spPr>
          <a:xfrm>
            <a:off x="1146851" y="2167525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714350" y="3611525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2"/>
          <p:cNvSpPr txBox="1"/>
          <p:nvPr>
            <p:ph hasCustomPrompt="1" idx="2" type="title"/>
          </p:nvPr>
        </p:nvSpPr>
        <p:spPr>
          <a:xfrm>
            <a:off x="3075717" y="2950750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4" name="Google Shape;154;p22"/>
          <p:cNvSpPr txBox="1"/>
          <p:nvPr>
            <p:ph idx="3" type="subTitle"/>
          </p:nvPr>
        </p:nvSpPr>
        <p:spPr>
          <a:xfrm>
            <a:off x="2643217" y="1480100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hasCustomPrompt="1" idx="4" type="title"/>
          </p:nvPr>
        </p:nvSpPr>
        <p:spPr>
          <a:xfrm>
            <a:off x="5004584" y="2167525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6" name="Google Shape;156;p22"/>
          <p:cNvSpPr txBox="1"/>
          <p:nvPr>
            <p:ph idx="5" type="subTitle"/>
          </p:nvPr>
        </p:nvSpPr>
        <p:spPr>
          <a:xfrm>
            <a:off x="4572083" y="3611525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2"/>
          <p:cNvSpPr txBox="1"/>
          <p:nvPr>
            <p:ph hasCustomPrompt="1" idx="6" type="title"/>
          </p:nvPr>
        </p:nvSpPr>
        <p:spPr>
          <a:xfrm>
            <a:off x="6933451" y="2950750"/>
            <a:ext cx="11271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58" name="Google Shape;158;p22"/>
          <p:cNvSpPr txBox="1"/>
          <p:nvPr>
            <p:ph idx="7" type="subTitle"/>
          </p:nvPr>
        </p:nvSpPr>
        <p:spPr>
          <a:xfrm>
            <a:off x="6500950" y="1480100"/>
            <a:ext cx="1928700" cy="5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2"/>
          <p:cNvSpPr txBox="1"/>
          <p:nvPr>
            <p:ph idx="8"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60" name="Google Shape;160;p22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5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idx="1" type="subTitle"/>
          </p:nvPr>
        </p:nvSpPr>
        <p:spPr>
          <a:xfrm>
            <a:off x="3024150" y="2831188"/>
            <a:ext cx="3095700" cy="8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3"/>
          <p:cNvSpPr txBox="1"/>
          <p:nvPr>
            <p:ph type="title"/>
          </p:nvPr>
        </p:nvSpPr>
        <p:spPr>
          <a:xfrm>
            <a:off x="3024150" y="1440213"/>
            <a:ext cx="3095700" cy="126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10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65" name="Google Shape;165;p23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3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6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" type="subTitle"/>
          </p:nvPr>
        </p:nvSpPr>
        <p:spPr>
          <a:xfrm>
            <a:off x="1011250" y="2703350"/>
            <a:ext cx="24291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type="title"/>
          </p:nvPr>
        </p:nvSpPr>
        <p:spPr>
          <a:xfrm>
            <a:off x="1011250" y="1304150"/>
            <a:ext cx="19320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70" name="Google Shape;170;p2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6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idx="1" type="subTitle"/>
          </p:nvPr>
        </p:nvSpPr>
        <p:spPr>
          <a:xfrm>
            <a:off x="5703750" y="2703350"/>
            <a:ext cx="24291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type="title"/>
          </p:nvPr>
        </p:nvSpPr>
        <p:spPr>
          <a:xfrm>
            <a:off x="6276975" y="1304150"/>
            <a:ext cx="18558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75" name="Google Shape;175;p2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6_1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" type="subTitle"/>
          </p:nvPr>
        </p:nvSpPr>
        <p:spPr>
          <a:xfrm>
            <a:off x="714300" y="1259225"/>
            <a:ext cx="5386200" cy="24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200"/>
            </a:lvl9pPr>
          </a:lstStyle>
          <a:p/>
        </p:txBody>
      </p:sp>
      <p:sp>
        <p:nvSpPr>
          <p:cNvPr id="179" name="Google Shape;179;p26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80" name="Google Shape;180;p26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6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6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idx="1" type="subTitle"/>
          </p:nvPr>
        </p:nvSpPr>
        <p:spPr>
          <a:xfrm>
            <a:off x="706050" y="1408650"/>
            <a:ext cx="3768300" cy="26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84" name="Google Shape;184;p2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7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187" name="Google Shape;187;p27"/>
          <p:cNvSpPr txBox="1"/>
          <p:nvPr>
            <p:ph idx="2" type="subTitle"/>
          </p:nvPr>
        </p:nvSpPr>
        <p:spPr>
          <a:xfrm>
            <a:off x="4669650" y="1408650"/>
            <a:ext cx="3768300" cy="26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" type="subTitle"/>
          </p:nvPr>
        </p:nvSpPr>
        <p:spPr>
          <a:xfrm>
            <a:off x="714300" y="1656375"/>
            <a:ext cx="3361200" cy="13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8"/>
          <p:cNvSpPr txBox="1"/>
          <p:nvPr>
            <p:ph type="title"/>
          </p:nvPr>
        </p:nvSpPr>
        <p:spPr>
          <a:xfrm>
            <a:off x="714300" y="490500"/>
            <a:ext cx="28287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 sz="6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191" name="Google Shape;191;p2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2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3" name="Google Shape;193;p28"/>
          <p:cNvSpPr txBox="1"/>
          <p:nvPr/>
        </p:nvSpPr>
        <p:spPr>
          <a:xfrm>
            <a:off x="714300" y="3620145"/>
            <a:ext cx="47394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Arimo"/>
                <a:ea typeface="Arimo"/>
                <a:cs typeface="Arimo"/>
                <a:sym typeface="Arim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3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8" name="Google Shape;198;p30"/>
          <p:cNvGrpSpPr/>
          <p:nvPr/>
        </p:nvGrpSpPr>
        <p:grpSpPr>
          <a:xfrm>
            <a:off x="706060" y="1236002"/>
            <a:ext cx="695830" cy="243805"/>
            <a:chOff x="2271950" y="2722775"/>
            <a:chExt cx="575875" cy="201775"/>
          </a:xfrm>
        </p:grpSpPr>
        <p:sp>
          <p:nvSpPr>
            <p:cNvPr id="199" name="Google Shape;199;p30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30"/>
          <p:cNvSpPr/>
          <p:nvPr/>
        </p:nvSpPr>
        <p:spPr>
          <a:xfrm>
            <a:off x="7786413" y="802050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0"/>
          <p:cNvSpPr/>
          <p:nvPr/>
        </p:nvSpPr>
        <p:spPr>
          <a:xfrm>
            <a:off x="1915951" y="3367793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30"/>
          <p:cNvGrpSpPr/>
          <p:nvPr/>
        </p:nvGrpSpPr>
        <p:grpSpPr>
          <a:xfrm>
            <a:off x="1401907" y="689254"/>
            <a:ext cx="953591" cy="334099"/>
            <a:chOff x="2271950" y="2722775"/>
            <a:chExt cx="575875" cy="201775"/>
          </a:xfrm>
        </p:grpSpPr>
        <p:sp>
          <p:nvSpPr>
            <p:cNvPr id="207" name="Google Shape;207;p30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30"/>
          <p:cNvSpPr/>
          <p:nvPr/>
        </p:nvSpPr>
        <p:spPr>
          <a:xfrm>
            <a:off x="6775477" y="3965413"/>
            <a:ext cx="335779" cy="396117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/>
          <p:nvPr/>
        </p:nvSpPr>
        <p:spPr>
          <a:xfrm>
            <a:off x="1654063" y="1173140"/>
            <a:ext cx="335779" cy="396134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8224526" y="2042072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0"/>
          <p:cNvSpPr/>
          <p:nvPr/>
        </p:nvSpPr>
        <p:spPr>
          <a:xfrm rot="-1685758">
            <a:off x="7349828" y="169520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8224513" y="36894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 rot="-1685758">
            <a:off x="2517753" y="144988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1494952" y="2445824"/>
            <a:ext cx="107827" cy="108460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/>
          <p:nvPr/>
        </p:nvSpPr>
        <p:spPr>
          <a:xfrm>
            <a:off x="7674437" y="2459628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0"/>
          <p:cNvSpPr/>
          <p:nvPr/>
        </p:nvSpPr>
        <p:spPr>
          <a:xfrm rot="-4501656">
            <a:off x="7177993" y="3584747"/>
            <a:ext cx="700435" cy="696862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0"/>
          <p:cNvSpPr/>
          <p:nvPr/>
        </p:nvSpPr>
        <p:spPr>
          <a:xfrm rot="-4498560">
            <a:off x="7715362" y="3194685"/>
            <a:ext cx="372045" cy="370147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/>
          <p:nvPr/>
        </p:nvSpPr>
        <p:spPr>
          <a:xfrm rot="-4497731">
            <a:off x="7127795" y="2968777"/>
            <a:ext cx="503609" cy="501040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/>
          <p:nvPr/>
        </p:nvSpPr>
        <p:spPr>
          <a:xfrm>
            <a:off x="1126688" y="3418975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0"/>
          <p:cNvSpPr/>
          <p:nvPr/>
        </p:nvSpPr>
        <p:spPr>
          <a:xfrm>
            <a:off x="706038" y="19410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0"/>
          <p:cNvSpPr/>
          <p:nvPr/>
        </p:nvSpPr>
        <p:spPr>
          <a:xfrm>
            <a:off x="8140863" y="1173143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/>
          <p:nvPr/>
        </p:nvSpPr>
        <p:spPr>
          <a:xfrm rot="-1685758">
            <a:off x="930128" y="402163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0"/>
          <p:cNvSpPr/>
          <p:nvPr/>
        </p:nvSpPr>
        <p:spPr>
          <a:xfrm>
            <a:off x="1401912" y="422715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714300" y="1259225"/>
            <a:ext cx="7715400" cy="33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22" name="Google Shape;22;p4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2" type="title"/>
          </p:nvPr>
        </p:nvSpPr>
        <p:spPr>
          <a:xfrm>
            <a:off x="1804169" y="29418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804169" y="35887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3" type="title"/>
          </p:nvPr>
        </p:nvSpPr>
        <p:spPr>
          <a:xfrm>
            <a:off x="5109344" y="2941888"/>
            <a:ext cx="22305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5109344" y="3588701"/>
            <a:ext cx="22305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" name="Google Shape;30;p5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714300" y="553450"/>
            <a:ext cx="77154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34" name="Google Shape;34;p6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6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idx="1" type="subTitle"/>
          </p:nvPr>
        </p:nvSpPr>
        <p:spPr>
          <a:xfrm>
            <a:off x="714300" y="1971675"/>
            <a:ext cx="3857700" cy="23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naheim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714300" y="553450"/>
            <a:ext cx="38577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39" name="Google Shape;39;p7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7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2367000" y="1163250"/>
            <a:ext cx="4410000" cy="28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43" name="Google Shape;43;p8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" name="Google Shape;44;p8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4384500" y="1404538"/>
            <a:ext cx="4045200" cy="7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4384500" y="2314563"/>
            <a:ext cx="4045200" cy="14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" name="Google Shape;48;p9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" name="Google Shape;49;p9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750600" y="3073400"/>
            <a:ext cx="3414600" cy="124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9pPr>
          </a:lstStyle>
          <a:p/>
        </p:txBody>
      </p:sp>
      <p:cxnSp>
        <p:nvCxnSpPr>
          <p:cNvPr id="52" name="Google Shape;52;p10"/>
          <p:cNvCxnSpPr/>
          <p:nvPr/>
        </p:nvCxnSpPr>
        <p:spPr>
          <a:xfrm>
            <a:off x="706050" y="539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10"/>
          <p:cNvCxnSpPr/>
          <p:nvPr/>
        </p:nvCxnSpPr>
        <p:spPr>
          <a:xfrm>
            <a:off x="706050" y="4604450"/>
            <a:ext cx="7731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Bebas Neue"/>
              <a:buNone/>
              <a:defRPr sz="3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mo"/>
              <a:buChar char="●"/>
              <a:defRPr sz="1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●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○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mo"/>
              <a:buChar char="■"/>
              <a:defRPr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3.png"/><Relationship Id="rId5" Type="http://schemas.openxmlformats.org/officeDocument/2006/relationships/image" Target="../media/image13.png"/><Relationship Id="rId6" Type="http://schemas.openxmlformats.org/officeDocument/2006/relationships/image" Target="../media/image2.png"/><Relationship Id="rId7" Type="http://schemas.openxmlformats.org/officeDocument/2006/relationships/image" Target="../media/image19.png"/><Relationship Id="rId8" Type="http://schemas.openxmlformats.org/officeDocument/2006/relationships/image" Target="../media/image21.png"/><Relationship Id="rId10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hat.blip.ai/?appKey=cmFpYm90OjNiZjIzMWE2LTRlMGYtNGNkYy1hYzg1LTA4MjQ0ZDhjZDA4NA==" TargetMode="External"/><Relationship Id="rId4" Type="http://schemas.openxmlformats.org/officeDocument/2006/relationships/image" Target="../media/image24.png"/><Relationship Id="rId5" Type="http://schemas.openxmlformats.org/officeDocument/2006/relationships/image" Target="../media/image9.png"/><Relationship Id="rId6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10.png"/><Relationship Id="rId9" Type="http://schemas.openxmlformats.org/officeDocument/2006/relationships/image" Target="../media/image18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12.png"/><Relationship Id="rId8" Type="http://schemas.openxmlformats.org/officeDocument/2006/relationships/image" Target="../media/image11.png"/><Relationship Id="rId11" Type="http://schemas.openxmlformats.org/officeDocument/2006/relationships/image" Target="../media/image17.png"/><Relationship Id="rId10" Type="http://schemas.openxmlformats.org/officeDocument/2006/relationships/image" Target="../media/image15.png"/><Relationship Id="rId13" Type="http://schemas.openxmlformats.org/officeDocument/2006/relationships/image" Target="../media/image20.png"/><Relationship Id="rId12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PQGpg1DW5bmO9MA3PwFcBwoeGbV7_X6Q/view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27.png"/><Relationship Id="rId5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hat.blip.ai/?appKey=cmFpYm90OjNiZjIzMWE2LTRlMGYtNGNkYy1hYzg1LTA4MjQ0ZDhjZDA4NA==" TargetMode="External"/><Relationship Id="rId4" Type="http://schemas.openxmlformats.org/officeDocument/2006/relationships/image" Target="../media/image24.png"/><Relationship Id="rId5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hyperlink" Target="http://20.226.196.251/swagger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2.png"/><Relationship Id="rId7" Type="http://schemas.openxmlformats.org/officeDocument/2006/relationships/image" Target="../media/image19.png"/><Relationship Id="rId8" Type="http://schemas.openxmlformats.org/officeDocument/2006/relationships/image" Target="../media/image21.png"/><Relationship Id="rId10" Type="http://schemas.openxmlformats.org/officeDocument/2006/relationships/hyperlink" Target="https://chat.blip.ai/?appKey=cmFpYm90OjNiZjIzMWE2LTRlMGYtNGNkYy1hYzg1LTA4MjQ0ZDhjZDA4NA==&amp;_gl=1*11ewxst*_ga*MTYzMTYzNDg2NC4xNjY1MDA2OTM5*_ga_VYKG6G92NK*MTY2NTUxNjY4OS4xMS4xLjE2NjU1MTcyMDguMC4wLjA.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1"/>
          <p:cNvSpPr/>
          <p:nvPr/>
        </p:nvSpPr>
        <p:spPr>
          <a:xfrm>
            <a:off x="6752801" y="4194235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1"/>
          <p:cNvSpPr/>
          <p:nvPr/>
        </p:nvSpPr>
        <p:spPr>
          <a:xfrm rot="7198898">
            <a:off x="4358206" y="3460440"/>
            <a:ext cx="700377" cy="696805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1"/>
          <p:cNvSpPr/>
          <p:nvPr/>
        </p:nvSpPr>
        <p:spPr>
          <a:xfrm rot="7201932">
            <a:off x="3957982" y="3318553"/>
            <a:ext cx="371928" cy="370031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1"/>
          <p:cNvSpPr/>
          <p:nvPr/>
        </p:nvSpPr>
        <p:spPr>
          <a:xfrm rot="-1685758">
            <a:off x="7151203" y="1865722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1"/>
          <p:cNvSpPr/>
          <p:nvPr/>
        </p:nvSpPr>
        <p:spPr>
          <a:xfrm>
            <a:off x="5899813" y="1031825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1"/>
          <p:cNvSpPr/>
          <p:nvPr/>
        </p:nvSpPr>
        <p:spPr>
          <a:xfrm>
            <a:off x="6141899" y="2166765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5449013" y="2531553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1"/>
          <p:cNvSpPr/>
          <p:nvPr/>
        </p:nvSpPr>
        <p:spPr>
          <a:xfrm>
            <a:off x="6966213" y="914838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/>
          <p:nvPr/>
        </p:nvSpPr>
        <p:spPr>
          <a:xfrm rot="-1685758">
            <a:off x="6413028" y="376393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1"/>
          <p:cNvSpPr/>
          <p:nvPr/>
        </p:nvSpPr>
        <p:spPr>
          <a:xfrm>
            <a:off x="7140562" y="305675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p31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243" name="Google Shape;243;p31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1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87616" y="804300"/>
            <a:ext cx="882599" cy="88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 rotWithShape="1">
          <a:blip r:embed="rId4">
            <a:alphaModFix/>
          </a:blip>
          <a:srcRect b="0" l="2830" r="2830" t="0"/>
          <a:stretch/>
        </p:blipFill>
        <p:spPr>
          <a:xfrm>
            <a:off x="7416964" y="3210932"/>
            <a:ext cx="882599" cy="93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87630" y="1941430"/>
            <a:ext cx="882599" cy="88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42248" y="3353638"/>
            <a:ext cx="906075" cy="90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39384" y="2048425"/>
            <a:ext cx="906075" cy="90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1"/>
          <p:cNvPicPr preferRelativeResize="0"/>
          <p:nvPr/>
        </p:nvPicPr>
        <p:blipFill rotWithShape="1">
          <a:blip r:embed="rId8">
            <a:alphaModFix/>
          </a:blip>
          <a:srcRect b="941" l="0" r="0" t="941"/>
          <a:stretch/>
        </p:blipFill>
        <p:spPr>
          <a:xfrm>
            <a:off x="846250" y="713700"/>
            <a:ext cx="953575" cy="93557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1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427301" y="1589675"/>
            <a:ext cx="2303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Sandrírames Fausto (Nina)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1" name="Google Shape;261;p31"/>
          <p:cNvSpPr txBox="1"/>
          <p:nvPr/>
        </p:nvSpPr>
        <p:spPr>
          <a:xfrm>
            <a:off x="373087" y="2924708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Heberht Dias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31"/>
          <p:cNvSpPr txBox="1"/>
          <p:nvPr/>
        </p:nvSpPr>
        <p:spPr>
          <a:xfrm>
            <a:off x="6970282" y="2793410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Nathan Nogueira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6934508" y="1600562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Luis Gavirate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p31"/>
          <p:cNvSpPr txBox="1"/>
          <p:nvPr/>
        </p:nvSpPr>
        <p:spPr>
          <a:xfrm>
            <a:off x="377850" y="4218900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Helder Viana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31"/>
          <p:cNvSpPr txBox="1"/>
          <p:nvPr/>
        </p:nvSpPr>
        <p:spPr>
          <a:xfrm>
            <a:off x="6919472" y="4095920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Thales Macedo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31"/>
          <p:cNvSpPr txBox="1"/>
          <p:nvPr/>
        </p:nvSpPr>
        <p:spPr>
          <a:xfrm>
            <a:off x="4316026" y="2912525"/>
            <a:ext cx="90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Raí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31"/>
          <p:cNvSpPr/>
          <p:nvPr/>
        </p:nvSpPr>
        <p:spPr>
          <a:xfrm rot="7201932">
            <a:off x="5052182" y="3903153"/>
            <a:ext cx="371928" cy="370031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31"/>
          <p:cNvGrpSpPr/>
          <p:nvPr/>
        </p:nvGrpSpPr>
        <p:grpSpPr>
          <a:xfrm>
            <a:off x="3631285" y="1356752"/>
            <a:ext cx="695830" cy="243805"/>
            <a:chOff x="2271950" y="2722775"/>
            <a:chExt cx="575875" cy="201775"/>
          </a:xfrm>
        </p:grpSpPr>
        <p:sp>
          <p:nvSpPr>
            <p:cNvPr id="269" name="Google Shape;269;p31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31"/>
          <p:cNvSpPr/>
          <p:nvPr/>
        </p:nvSpPr>
        <p:spPr>
          <a:xfrm>
            <a:off x="2503700" y="1458300"/>
            <a:ext cx="107827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1"/>
          <p:cNvSpPr/>
          <p:nvPr/>
        </p:nvSpPr>
        <p:spPr>
          <a:xfrm>
            <a:off x="2737688" y="21667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/>
          <p:nvPr/>
        </p:nvSpPr>
        <p:spPr>
          <a:xfrm>
            <a:off x="2179851" y="3903297"/>
            <a:ext cx="21343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"/>
          <p:cNvSpPr/>
          <p:nvPr/>
        </p:nvSpPr>
        <p:spPr>
          <a:xfrm rot="-1685758">
            <a:off x="2109653" y="293518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31"/>
          <p:cNvCxnSpPr>
            <a:stCxn id="258" idx="3"/>
          </p:cNvCxnSpPr>
          <p:nvPr/>
        </p:nvCxnSpPr>
        <p:spPr>
          <a:xfrm>
            <a:off x="1799825" y="1181489"/>
            <a:ext cx="2574900" cy="111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1"/>
          <p:cNvCxnSpPr>
            <a:stCxn id="256" idx="3"/>
          </p:cNvCxnSpPr>
          <p:nvPr/>
        </p:nvCxnSpPr>
        <p:spPr>
          <a:xfrm flipH="1" rot="10800000">
            <a:off x="1748323" y="2866775"/>
            <a:ext cx="2850300" cy="939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1"/>
          <p:cNvCxnSpPr>
            <a:stCxn id="257" idx="3"/>
            <a:endCxn id="281" idx="1"/>
          </p:cNvCxnSpPr>
          <p:nvPr/>
        </p:nvCxnSpPr>
        <p:spPr>
          <a:xfrm flipH="1" rot="10800000">
            <a:off x="1745459" y="2473263"/>
            <a:ext cx="2575500" cy="28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1"/>
          <p:cNvCxnSpPr>
            <a:stCxn id="253" idx="1"/>
            <a:endCxn id="281" idx="0"/>
          </p:cNvCxnSpPr>
          <p:nvPr/>
        </p:nvCxnSpPr>
        <p:spPr>
          <a:xfrm flipH="1">
            <a:off x="4797716" y="1245600"/>
            <a:ext cx="2589900" cy="7506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1"/>
          <p:cNvCxnSpPr>
            <a:stCxn id="254" idx="1"/>
          </p:cNvCxnSpPr>
          <p:nvPr/>
        </p:nvCxnSpPr>
        <p:spPr>
          <a:xfrm rot="10800000">
            <a:off x="5053864" y="2791920"/>
            <a:ext cx="2363100" cy="886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31"/>
          <p:cNvSpPr txBox="1"/>
          <p:nvPr>
            <p:ph idx="4294967295" type="ctrTitle"/>
          </p:nvPr>
        </p:nvSpPr>
        <p:spPr>
          <a:xfrm>
            <a:off x="812902" y="48125"/>
            <a:ext cx="2932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</a:rPr>
              <a:t>PROJETO </a:t>
            </a:r>
            <a:r>
              <a:rPr lang="en" sz="2900"/>
              <a:t>INTEGRADOR</a:t>
            </a:r>
            <a:endParaRPr sz="2900"/>
          </a:p>
        </p:txBody>
      </p:sp>
      <p:cxnSp>
        <p:nvCxnSpPr>
          <p:cNvPr id="285" name="Google Shape;285;p31"/>
          <p:cNvCxnSpPr>
            <a:stCxn id="255" idx="1"/>
            <a:endCxn id="281" idx="3"/>
          </p:cNvCxnSpPr>
          <p:nvPr/>
        </p:nvCxnSpPr>
        <p:spPr>
          <a:xfrm flipH="1">
            <a:off x="5274730" y="2382730"/>
            <a:ext cx="2112900" cy="903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6" name="Google Shape;286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79570" y="47881"/>
            <a:ext cx="2303623" cy="436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321071" y="1996327"/>
            <a:ext cx="953575" cy="953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/>
          <p:nvPr>
            <p:ph idx="4" type="title"/>
          </p:nvPr>
        </p:nvSpPr>
        <p:spPr>
          <a:xfrm>
            <a:off x="846250" y="46853"/>
            <a:ext cx="4179300" cy="6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Requisitos e objetivos</a:t>
            </a:r>
            <a:endParaRPr sz="3000"/>
          </a:p>
        </p:txBody>
      </p:sp>
      <p:grpSp>
        <p:nvGrpSpPr>
          <p:cNvPr id="292" name="Google Shape;292;p32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293" name="Google Shape;293;p32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32">
            <a:hlinkClick/>
          </p:cNvPr>
          <p:cNvSpPr/>
          <p:nvPr/>
        </p:nvSpPr>
        <p:spPr>
          <a:xfrm>
            <a:off x="500675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"/>
          <p:cNvSpPr txBox="1"/>
          <p:nvPr/>
        </p:nvSpPr>
        <p:spPr>
          <a:xfrm>
            <a:off x="4724850" y="634045"/>
            <a:ext cx="31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Economia de Custos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32"/>
          <p:cNvSpPr txBox="1"/>
          <p:nvPr/>
        </p:nvSpPr>
        <p:spPr>
          <a:xfrm>
            <a:off x="4704882" y="1387914"/>
            <a:ext cx="318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Atendimento ao Cliente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p32"/>
          <p:cNvSpPr txBox="1"/>
          <p:nvPr/>
        </p:nvSpPr>
        <p:spPr>
          <a:xfrm>
            <a:off x="4688783" y="2305193"/>
            <a:ext cx="34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Agilidade e M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anutenibilidade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6" name="Google Shape;306;p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320" y="2007964"/>
            <a:ext cx="3244388" cy="312092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2"/>
          <p:cNvSpPr txBox="1"/>
          <p:nvPr/>
        </p:nvSpPr>
        <p:spPr>
          <a:xfrm>
            <a:off x="5177044" y="1638689"/>
            <a:ext cx="3618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Atender um grande número de clientes que buscam informações.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08" name="Google Shape;308;p32"/>
          <p:cNvSpPr txBox="1"/>
          <p:nvPr/>
        </p:nvSpPr>
        <p:spPr>
          <a:xfrm>
            <a:off x="5194302" y="891354"/>
            <a:ext cx="25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Trabalho em stacks enxutas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09" name="Google Shape;309;p32"/>
          <p:cNvSpPr txBox="1"/>
          <p:nvPr/>
        </p:nvSpPr>
        <p:spPr>
          <a:xfrm>
            <a:off x="5137109" y="2583043"/>
            <a:ext cx="3475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E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scalável em nuvem e cobrir conceitos devops, que favoreça a expertise da empresa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10" name="Google Shape;310;p32"/>
          <p:cNvSpPr txBox="1"/>
          <p:nvPr/>
        </p:nvSpPr>
        <p:spPr>
          <a:xfrm>
            <a:off x="4679036" y="3361925"/>
            <a:ext cx="38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Consultas em Tempo Real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32"/>
          <p:cNvSpPr txBox="1"/>
          <p:nvPr/>
        </p:nvSpPr>
        <p:spPr>
          <a:xfrm>
            <a:off x="5153712" y="3609025"/>
            <a:ext cx="3555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C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onsulta de informações em tempo real e retornasse a ele sem necessitar de atendimento humano.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12" name="Google Shape;312;p32"/>
          <p:cNvSpPr/>
          <p:nvPr/>
        </p:nvSpPr>
        <p:spPr>
          <a:xfrm>
            <a:off x="4047148" y="760751"/>
            <a:ext cx="389595" cy="459627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2"/>
          <p:cNvSpPr/>
          <p:nvPr/>
        </p:nvSpPr>
        <p:spPr>
          <a:xfrm>
            <a:off x="3966570" y="3575320"/>
            <a:ext cx="599951" cy="599882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1746" y="3653564"/>
            <a:ext cx="389597" cy="4433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5" name="Google Shape;315;p32"/>
          <p:cNvGrpSpPr/>
          <p:nvPr/>
        </p:nvGrpSpPr>
        <p:grpSpPr>
          <a:xfrm>
            <a:off x="3974817" y="2549003"/>
            <a:ext cx="599961" cy="746131"/>
            <a:chOff x="5962175" y="478150"/>
            <a:chExt cx="875600" cy="1088925"/>
          </a:xfrm>
        </p:grpSpPr>
        <p:sp>
          <p:nvSpPr>
            <p:cNvPr id="316" name="Google Shape;316;p32"/>
            <p:cNvSpPr/>
            <p:nvPr/>
          </p:nvSpPr>
          <p:spPr>
            <a:xfrm>
              <a:off x="6095350" y="582825"/>
              <a:ext cx="504600" cy="504600"/>
            </a:xfrm>
            <a:custGeom>
              <a:rect b="b" l="l" r="r" t="t"/>
              <a:pathLst>
                <a:path extrusionOk="0" h="20184" w="20184">
                  <a:moveTo>
                    <a:pt x="10083" y="0"/>
                  </a:moveTo>
                  <a:lnTo>
                    <a:pt x="10083" y="0"/>
                  </a:lnTo>
                  <a:cubicBezTo>
                    <a:pt x="15659" y="18"/>
                    <a:pt x="20166" y="4525"/>
                    <a:pt x="20184" y="10101"/>
                  </a:cubicBezTo>
                  <a:lnTo>
                    <a:pt x="20184" y="10101"/>
                  </a:lnTo>
                  <a:cubicBezTo>
                    <a:pt x="20166" y="15659"/>
                    <a:pt x="15659" y="20166"/>
                    <a:pt x="10083" y="20184"/>
                  </a:cubicBezTo>
                  <a:lnTo>
                    <a:pt x="10083" y="20184"/>
                  </a:lnTo>
                  <a:cubicBezTo>
                    <a:pt x="4525" y="20166"/>
                    <a:pt x="0" y="15659"/>
                    <a:pt x="0" y="10101"/>
                  </a:cubicBezTo>
                  <a:lnTo>
                    <a:pt x="0" y="10101"/>
                  </a:lnTo>
                  <a:cubicBezTo>
                    <a:pt x="0" y="4525"/>
                    <a:pt x="4525" y="18"/>
                    <a:pt x="1008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100019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6501075" y="1086075"/>
              <a:ext cx="145650" cy="186625"/>
            </a:xfrm>
            <a:custGeom>
              <a:rect b="b" l="l" r="r" t="t"/>
              <a:pathLst>
                <a:path extrusionOk="0" h="7465" w="5826">
                  <a:moveTo>
                    <a:pt x="0" y="1176"/>
                  </a:moveTo>
                  <a:lnTo>
                    <a:pt x="1888" y="0"/>
                  </a:lnTo>
                  <a:lnTo>
                    <a:pt x="5825" y="6289"/>
                  </a:lnTo>
                  <a:lnTo>
                    <a:pt x="3937" y="746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5962175" y="478150"/>
              <a:ext cx="742450" cy="742000"/>
            </a:xfrm>
            <a:custGeom>
              <a:rect b="b" l="l" r="r" t="t"/>
              <a:pathLst>
                <a:path extrusionOk="0" h="29680" w="29698">
                  <a:moveTo>
                    <a:pt x="15410" y="1"/>
                  </a:moveTo>
                  <a:cubicBezTo>
                    <a:pt x="9638" y="1"/>
                    <a:pt x="4419" y="3475"/>
                    <a:pt x="2210" y="8819"/>
                  </a:cubicBezTo>
                  <a:cubicBezTo>
                    <a:pt x="1" y="14146"/>
                    <a:pt x="1230" y="20291"/>
                    <a:pt x="5309" y="24371"/>
                  </a:cubicBezTo>
                  <a:cubicBezTo>
                    <a:pt x="9389" y="28468"/>
                    <a:pt x="15535" y="29680"/>
                    <a:pt x="20879" y="27471"/>
                  </a:cubicBezTo>
                  <a:cubicBezTo>
                    <a:pt x="26206" y="25262"/>
                    <a:pt x="29697" y="20060"/>
                    <a:pt x="29697" y="14288"/>
                  </a:cubicBezTo>
                  <a:cubicBezTo>
                    <a:pt x="29697" y="6396"/>
                    <a:pt x="23302" y="1"/>
                    <a:pt x="15410" y="1"/>
                  </a:cubicBezTo>
                  <a:close/>
                  <a:moveTo>
                    <a:pt x="15410" y="24068"/>
                  </a:moveTo>
                  <a:cubicBezTo>
                    <a:pt x="11455" y="24068"/>
                    <a:pt x="7875" y="21681"/>
                    <a:pt x="6360" y="18029"/>
                  </a:cubicBezTo>
                  <a:cubicBezTo>
                    <a:pt x="4846" y="14359"/>
                    <a:pt x="5684" y="10155"/>
                    <a:pt x="8480" y="7358"/>
                  </a:cubicBezTo>
                  <a:cubicBezTo>
                    <a:pt x="11277" y="4544"/>
                    <a:pt x="15499" y="3706"/>
                    <a:pt x="19151" y="5221"/>
                  </a:cubicBezTo>
                  <a:cubicBezTo>
                    <a:pt x="22821" y="6735"/>
                    <a:pt x="25208" y="10315"/>
                    <a:pt x="25208" y="14270"/>
                  </a:cubicBezTo>
                  <a:cubicBezTo>
                    <a:pt x="25208" y="19686"/>
                    <a:pt x="20826" y="24068"/>
                    <a:pt x="15410" y="2406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6581675" y="1224575"/>
              <a:ext cx="256100" cy="342500"/>
            </a:xfrm>
            <a:custGeom>
              <a:rect b="b" l="l" r="r" t="t"/>
              <a:pathLst>
                <a:path extrusionOk="0" h="13700" w="10244">
                  <a:moveTo>
                    <a:pt x="9086" y="13148"/>
                  </a:moveTo>
                  <a:lnTo>
                    <a:pt x="9086" y="13148"/>
                  </a:lnTo>
                  <a:cubicBezTo>
                    <a:pt x="8177" y="13700"/>
                    <a:pt x="6984" y="13433"/>
                    <a:pt x="6414" y="12542"/>
                  </a:cubicBezTo>
                  <a:lnTo>
                    <a:pt x="571" y="3243"/>
                  </a:lnTo>
                  <a:cubicBezTo>
                    <a:pt x="1" y="2334"/>
                    <a:pt x="286" y="1141"/>
                    <a:pt x="1194" y="571"/>
                  </a:cubicBezTo>
                  <a:lnTo>
                    <a:pt x="1194" y="571"/>
                  </a:lnTo>
                  <a:cubicBezTo>
                    <a:pt x="2085" y="1"/>
                    <a:pt x="3278" y="286"/>
                    <a:pt x="3848" y="1176"/>
                  </a:cubicBezTo>
                  <a:lnTo>
                    <a:pt x="9692" y="10476"/>
                  </a:lnTo>
                  <a:cubicBezTo>
                    <a:pt x="10244" y="11384"/>
                    <a:pt x="9977" y="12578"/>
                    <a:pt x="9086" y="1314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6203125" y="760525"/>
              <a:ext cx="320675" cy="185725"/>
            </a:xfrm>
            <a:custGeom>
              <a:rect b="b" l="l" r="r" t="t"/>
              <a:pathLst>
                <a:path extrusionOk="0" h="7429" w="12827">
                  <a:moveTo>
                    <a:pt x="0" y="4525"/>
                  </a:moveTo>
                  <a:lnTo>
                    <a:pt x="2494" y="7429"/>
                  </a:lnTo>
                  <a:cubicBezTo>
                    <a:pt x="2494" y="7429"/>
                    <a:pt x="5558" y="1782"/>
                    <a:pt x="12827" y="0"/>
                  </a:cubicBezTo>
                  <a:cubicBezTo>
                    <a:pt x="12827" y="0"/>
                    <a:pt x="6039" y="89"/>
                    <a:pt x="2334" y="605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32"/>
          <p:cNvGrpSpPr/>
          <p:nvPr/>
        </p:nvGrpSpPr>
        <p:grpSpPr>
          <a:xfrm>
            <a:off x="3980860" y="1577241"/>
            <a:ext cx="491707" cy="615650"/>
            <a:chOff x="3443324" y="1093103"/>
            <a:chExt cx="2097725" cy="2626492"/>
          </a:xfrm>
        </p:grpSpPr>
        <p:sp>
          <p:nvSpPr>
            <p:cNvPr id="322" name="Google Shape;322;p32"/>
            <p:cNvSpPr/>
            <p:nvPr/>
          </p:nvSpPr>
          <p:spPr>
            <a:xfrm>
              <a:off x="3640350" y="1827963"/>
              <a:ext cx="1704900" cy="1704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3443324" y="1093103"/>
              <a:ext cx="2097725" cy="2626492"/>
            </a:xfrm>
            <a:custGeom>
              <a:rect b="b" l="l" r="r" t="t"/>
              <a:pathLst>
                <a:path extrusionOk="0" h="19294" w="15410">
                  <a:moveTo>
                    <a:pt x="8569" y="4383"/>
                  </a:moveTo>
                  <a:lnTo>
                    <a:pt x="8569" y="1728"/>
                  </a:lnTo>
                  <a:lnTo>
                    <a:pt x="10885" y="1728"/>
                  </a:lnTo>
                  <a:cubicBezTo>
                    <a:pt x="12043" y="1728"/>
                    <a:pt x="12043" y="0"/>
                    <a:pt x="10885" y="0"/>
                  </a:cubicBezTo>
                  <a:lnTo>
                    <a:pt x="4543" y="0"/>
                  </a:lnTo>
                  <a:cubicBezTo>
                    <a:pt x="3385" y="0"/>
                    <a:pt x="3385" y="1728"/>
                    <a:pt x="4543" y="1728"/>
                  </a:cubicBezTo>
                  <a:lnTo>
                    <a:pt x="6841" y="1728"/>
                  </a:lnTo>
                  <a:lnTo>
                    <a:pt x="6841" y="4383"/>
                  </a:lnTo>
                  <a:cubicBezTo>
                    <a:pt x="2904" y="4828"/>
                    <a:pt x="0" y="8284"/>
                    <a:pt x="232" y="12239"/>
                  </a:cubicBezTo>
                  <a:cubicBezTo>
                    <a:pt x="464" y="16211"/>
                    <a:pt x="3741" y="19293"/>
                    <a:pt x="7714" y="19293"/>
                  </a:cubicBezTo>
                  <a:cubicBezTo>
                    <a:pt x="11687" y="19293"/>
                    <a:pt x="14964" y="16211"/>
                    <a:pt x="15196" y="12239"/>
                  </a:cubicBezTo>
                  <a:cubicBezTo>
                    <a:pt x="15410" y="8284"/>
                    <a:pt x="12524" y="4828"/>
                    <a:pt x="8569" y="4383"/>
                  </a:cubicBezTo>
                  <a:close/>
                  <a:moveTo>
                    <a:pt x="7714" y="17565"/>
                  </a:moveTo>
                  <a:cubicBezTo>
                    <a:pt x="2583" y="17565"/>
                    <a:pt x="0" y="11366"/>
                    <a:pt x="3635" y="7732"/>
                  </a:cubicBezTo>
                  <a:cubicBezTo>
                    <a:pt x="7269" y="4098"/>
                    <a:pt x="13468" y="6681"/>
                    <a:pt x="13468" y="11811"/>
                  </a:cubicBezTo>
                  <a:cubicBezTo>
                    <a:pt x="13468" y="14982"/>
                    <a:pt x="10885" y="17565"/>
                    <a:pt x="7714" y="1756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4345468" y="2562726"/>
              <a:ext cx="666889" cy="235369"/>
            </a:xfrm>
            <a:custGeom>
              <a:rect b="b" l="l" r="r" t="t"/>
              <a:pathLst>
                <a:path extrusionOk="0" fill="none" h="1729" w="4899">
                  <a:moveTo>
                    <a:pt x="3741" y="0"/>
                  </a:moveTo>
                  <a:lnTo>
                    <a:pt x="1158" y="0"/>
                  </a:lnTo>
                  <a:cubicBezTo>
                    <a:pt x="0" y="0"/>
                    <a:pt x="0" y="1728"/>
                    <a:pt x="1158" y="1728"/>
                  </a:cubicBezTo>
                  <a:lnTo>
                    <a:pt x="3741" y="1728"/>
                  </a:lnTo>
                  <a:cubicBezTo>
                    <a:pt x="4899" y="1728"/>
                    <a:pt x="4899" y="0"/>
                    <a:pt x="374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5800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4370903" y="2215908"/>
              <a:ext cx="243804" cy="588762"/>
            </a:xfrm>
            <a:custGeom>
              <a:rect b="b" l="l" r="r" t="t"/>
              <a:pathLst>
                <a:path extrusionOk="0" h="4325" w="1791">
                  <a:moveTo>
                    <a:pt x="898" y="0"/>
                  </a:moveTo>
                  <a:cubicBezTo>
                    <a:pt x="450" y="0"/>
                    <a:pt x="0" y="303"/>
                    <a:pt x="27" y="909"/>
                  </a:cubicBezTo>
                  <a:lnTo>
                    <a:pt x="27" y="3510"/>
                  </a:lnTo>
                  <a:cubicBezTo>
                    <a:pt x="54" y="4053"/>
                    <a:pt x="472" y="4325"/>
                    <a:pt x="891" y="4325"/>
                  </a:cubicBezTo>
                  <a:cubicBezTo>
                    <a:pt x="1310" y="4325"/>
                    <a:pt x="1728" y="4053"/>
                    <a:pt x="1755" y="3510"/>
                  </a:cubicBezTo>
                  <a:lnTo>
                    <a:pt x="1755" y="909"/>
                  </a:lnTo>
                  <a:cubicBezTo>
                    <a:pt x="1791" y="303"/>
                    <a:pt x="1345" y="0"/>
                    <a:pt x="89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6" name="Google Shape;326;p32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327" name="Google Shape;327;p32"/>
          <p:cNvSpPr txBox="1"/>
          <p:nvPr/>
        </p:nvSpPr>
        <p:spPr>
          <a:xfrm>
            <a:off x="713975" y="652550"/>
            <a:ext cx="2426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Necessidade do cliente: Automação de Chat para 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diminuir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o tempo de espera dos clientes.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cxnSp>
        <p:nvCxnSpPr>
          <p:cNvPr id="328" name="Google Shape;328;p32"/>
          <p:cNvCxnSpPr/>
          <p:nvPr/>
        </p:nvCxnSpPr>
        <p:spPr>
          <a:xfrm>
            <a:off x="3233450" y="1220375"/>
            <a:ext cx="515100" cy="498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9" name="Google Shape;329;p32"/>
          <p:cNvSpPr/>
          <p:nvPr/>
        </p:nvSpPr>
        <p:spPr>
          <a:xfrm>
            <a:off x="294004" y="930068"/>
            <a:ext cx="491726" cy="491672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0" name="Google Shape;330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169" y="985969"/>
            <a:ext cx="348651" cy="35712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2"/>
          <p:cNvSpPr/>
          <p:nvPr/>
        </p:nvSpPr>
        <p:spPr>
          <a:xfrm>
            <a:off x="3641225" y="1645350"/>
            <a:ext cx="140100" cy="140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33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37" name="Google Shape;337;p33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3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33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3"/>
          <p:cNvSpPr txBox="1"/>
          <p:nvPr>
            <p:ph idx="15" type="title"/>
          </p:nvPr>
        </p:nvSpPr>
        <p:spPr>
          <a:xfrm>
            <a:off x="840000" y="32950"/>
            <a:ext cx="20271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ARQUITETURA</a:t>
            </a:r>
            <a:endParaRPr sz="3000"/>
          </a:p>
        </p:txBody>
      </p:sp>
      <p:sp>
        <p:nvSpPr>
          <p:cNvPr id="348" name="Google Shape;348;p33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pic>
        <p:nvPicPr>
          <p:cNvPr id="349" name="Google Shape;3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350" y="576360"/>
            <a:ext cx="5486500" cy="3990775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3"/>
          <p:cNvSpPr/>
          <p:nvPr/>
        </p:nvSpPr>
        <p:spPr>
          <a:xfrm>
            <a:off x="6197337" y="246535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33"/>
          <p:cNvGrpSpPr/>
          <p:nvPr/>
        </p:nvGrpSpPr>
        <p:grpSpPr>
          <a:xfrm flipH="1">
            <a:off x="5419191" y="1974291"/>
            <a:ext cx="858975" cy="300968"/>
            <a:chOff x="2271950" y="2722775"/>
            <a:chExt cx="575875" cy="201775"/>
          </a:xfrm>
        </p:grpSpPr>
        <p:sp>
          <p:nvSpPr>
            <p:cNvPr id="352" name="Google Shape;352;p33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" name="Google Shape;357;p33"/>
          <p:cNvSpPr/>
          <p:nvPr/>
        </p:nvSpPr>
        <p:spPr>
          <a:xfrm flipH="1">
            <a:off x="7316613" y="1627301"/>
            <a:ext cx="262479" cy="262448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3"/>
          <p:cNvSpPr/>
          <p:nvPr/>
        </p:nvSpPr>
        <p:spPr>
          <a:xfrm flipH="1">
            <a:off x="7997824" y="2239615"/>
            <a:ext cx="416654" cy="491569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3"/>
          <p:cNvSpPr/>
          <p:nvPr/>
        </p:nvSpPr>
        <p:spPr>
          <a:xfrm>
            <a:off x="7423475" y="2695650"/>
            <a:ext cx="315325" cy="299300"/>
          </a:xfrm>
          <a:custGeom>
            <a:rect b="b" l="l" r="r" t="t"/>
            <a:pathLst>
              <a:path extrusionOk="0" h="11972" w="12613">
                <a:moveTo>
                  <a:pt x="6823" y="428"/>
                </a:moveTo>
                <a:lnTo>
                  <a:pt x="8266" y="3350"/>
                </a:lnTo>
                <a:cubicBezTo>
                  <a:pt x="8355" y="3528"/>
                  <a:pt x="8515" y="3653"/>
                  <a:pt x="8711" y="3670"/>
                </a:cubicBezTo>
                <a:lnTo>
                  <a:pt x="11936" y="4134"/>
                </a:lnTo>
                <a:cubicBezTo>
                  <a:pt x="12417" y="4205"/>
                  <a:pt x="12613" y="4793"/>
                  <a:pt x="12256" y="5131"/>
                </a:cubicBezTo>
                <a:lnTo>
                  <a:pt x="9923" y="7411"/>
                </a:lnTo>
                <a:cubicBezTo>
                  <a:pt x="9798" y="7536"/>
                  <a:pt x="9727" y="7732"/>
                  <a:pt x="9762" y="7928"/>
                </a:cubicBezTo>
                <a:lnTo>
                  <a:pt x="10315" y="11135"/>
                </a:lnTo>
                <a:cubicBezTo>
                  <a:pt x="10386" y="11616"/>
                  <a:pt x="9887" y="11972"/>
                  <a:pt x="9477" y="11740"/>
                </a:cubicBezTo>
                <a:lnTo>
                  <a:pt x="6574" y="10226"/>
                </a:lnTo>
                <a:cubicBezTo>
                  <a:pt x="6395" y="10137"/>
                  <a:pt x="6200" y="10137"/>
                  <a:pt x="6039" y="10226"/>
                </a:cubicBezTo>
                <a:lnTo>
                  <a:pt x="3135" y="11740"/>
                </a:lnTo>
                <a:cubicBezTo>
                  <a:pt x="2708" y="11972"/>
                  <a:pt x="2209" y="11616"/>
                  <a:pt x="2298" y="11135"/>
                </a:cubicBezTo>
                <a:lnTo>
                  <a:pt x="2850" y="7928"/>
                </a:lnTo>
                <a:cubicBezTo>
                  <a:pt x="2886" y="7732"/>
                  <a:pt x="2815" y="7536"/>
                  <a:pt x="2672" y="7411"/>
                </a:cubicBezTo>
                <a:lnTo>
                  <a:pt x="339" y="5131"/>
                </a:lnTo>
                <a:cubicBezTo>
                  <a:pt x="0" y="4793"/>
                  <a:pt x="196" y="4205"/>
                  <a:pt x="659" y="4134"/>
                </a:cubicBezTo>
                <a:lnTo>
                  <a:pt x="3901" y="3670"/>
                </a:lnTo>
                <a:cubicBezTo>
                  <a:pt x="4080" y="3653"/>
                  <a:pt x="4258" y="3528"/>
                  <a:pt x="4347" y="3350"/>
                </a:cubicBezTo>
                <a:lnTo>
                  <a:pt x="5790" y="428"/>
                </a:lnTo>
                <a:cubicBezTo>
                  <a:pt x="6004" y="1"/>
                  <a:pt x="6609" y="1"/>
                  <a:pt x="6823" y="42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3"/>
          <p:cNvSpPr/>
          <p:nvPr/>
        </p:nvSpPr>
        <p:spPr>
          <a:xfrm flipH="1">
            <a:off x="7985757" y="3659181"/>
            <a:ext cx="140247" cy="141086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3"/>
          <p:cNvSpPr/>
          <p:nvPr/>
        </p:nvSpPr>
        <p:spPr>
          <a:xfrm rot="7198898">
            <a:off x="7705699" y="847506"/>
            <a:ext cx="700377" cy="696805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3"/>
          <p:cNvSpPr/>
          <p:nvPr/>
        </p:nvSpPr>
        <p:spPr>
          <a:xfrm rot="7201932">
            <a:off x="8143687" y="1509265"/>
            <a:ext cx="371928" cy="370031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34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368" name="Google Shape;368;p34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34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4"/>
          <p:cNvSpPr txBox="1"/>
          <p:nvPr>
            <p:ph idx="15" type="title"/>
          </p:nvPr>
        </p:nvSpPr>
        <p:spPr>
          <a:xfrm>
            <a:off x="840000" y="32950"/>
            <a:ext cx="20271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ARQUITETURA</a:t>
            </a:r>
            <a:endParaRPr sz="3000"/>
          </a:p>
        </p:txBody>
      </p:sp>
      <p:sp>
        <p:nvSpPr>
          <p:cNvPr id="379" name="Google Shape;379;p34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380" name="Google Shape;380;p34"/>
          <p:cNvSpPr txBox="1"/>
          <p:nvPr/>
        </p:nvSpPr>
        <p:spPr>
          <a:xfrm>
            <a:off x="2497100" y="1672635"/>
            <a:ext cx="24042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GitHub - R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epositório de código para o aplicativo.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1" name="Google Shape;381;p34"/>
          <p:cNvSpPr txBox="1"/>
          <p:nvPr/>
        </p:nvSpPr>
        <p:spPr>
          <a:xfrm>
            <a:off x="2455045" y="839656"/>
            <a:ext cx="25335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CFCFC"/>
                </a:solidFill>
                <a:latin typeface="Montserrat"/>
                <a:ea typeface="Montserrat"/>
                <a:cs typeface="Montserrat"/>
                <a:sym typeface="Montserrat"/>
              </a:rPr>
              <a:t>Azure Boards - </a:t>
            </a:r>
            <a:r>
              <a:rPr lang="en" sz="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Acompanhamento do trabalho da equipe usando ferramentas Agile, como placas Kanban e o desenvolvimento de sprints.</a:t>
            </a:r>
            <a:endParaRPr sz="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34"/>
          <p:cNvSpPr txBox="1"/>
          <p:nvPr/>
        </p:nvSpPr>
        <p:spPr>
          <a:xfrm>
            <a:off x="2502175" y="2200045"/>
            <a:ext cx="24042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Azure Pipelines - 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Construção e Execução da Esteira de CI / CD. 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34"/>
          <p:cNvSpPr txBox="1"/>
          <p:nvPr/>
        </p:nvSpPr>
        <p:spPr>
          <a:xfrm>
            <a:off x="2490098" y="2697504"/>
            <a:ext cx="24042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 Vault - Foi usado como uma camada de segurança, abstraindo segredos dos devs do time, injetando credenciais na implantação e a guarda de informações senciveis (BD).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4" name="Google Shape;3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3336" y="1107859"/>
            <a:ext cx="323075" cy="352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5482" y="1747133"/>
            <a:ext cx="323082" cy="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9325" y="2312135"/>
            <a:ext cx="323075" cy="32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49108" y="2929549"/>
            <a:ext cx="716374" cy="37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4"/>
          <p:cNvSpPr txBox="1"/>
          <p:nvPr/>
        </p:nvSpPr>
        <p:spPr>
          <a:xfrm>
            <a:off x="2483438" y="3587321"/>
            <a:ext cx="23070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Utilizamos Azure Conteiner para  a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rmazenamento das imagens dos nossos 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contêineres.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4"/>
          <p:cNvSpPr txBox="1"/>
          <p:nvPr/>
        </p:nvSpPr>
        <p:spPr>
          <a:xfrm>
            <a:off x="7554023" y="504425"/>
            <a:ext cx="1567200" cy="10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AKS - Serviço de orquestração de containers usado para implantar, dimensionar e gerenciar nossa infra.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p34"/>
          <p:cNvSpPr txBox="1"/>
          <p:nvPr/>
        </p:nvSpPr>
        <p:spPr>
          <a:xfrm>
            <a:off x="7556475" y="1484715"/>
            <a:ext cx="1567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Utilizamos 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Application Insights  do Azure  Monitor para monitoramento, 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obtendo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informações sobre a disponibilidade e o desempenho  do nosso cluster.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1" name="Google Shape;391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14073" y="3733948"/>
            <a:ext cx="615454" cy="3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83829" y="861764"/>
            <a:ext cx="716375" cy="477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7181226" y="1870535"/>
            <a:ext cx="352850" cy="3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68625" y="1289874"/>
            <a:ext cx="1680475" cy="23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4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232900" y="986140"/>
            <a:ext cx="1828325" cy="1145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4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252515" y="2899750"/>
            <a:ext cx="1828325" cy="12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34"/>
          <p:cNvSpPr txBox="1"/>
          <p:nvPr/>
        </p:nvSpPr>
        <p:spPr>
          <a:xfrm>
            <a:off x="7149790" y="2935841"/>
            <a:ext cx="10089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CFCFC"/>
                </a:solidFill>
                <a:latin typeface="Arimo"/>
                <a:ea typeface="Arimo"/>
                <a:cs typeface="Arimo"/>
                <a:sym typeface="Arimo"/>
              </a:rPr>
              <a:t>API</a:t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CFCFC"/>
                </a:solidFill>
                <a:latin typeface="Arimo"/>
                <a:ea typeface="Arimo"/>
                <a:cs typeface="Arimo"/>
                <a:sym typeface="Arimo"/>
              </a:rPr>
              <a:t>C#</a:t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CFCFC"/>
                </a:solidFill>
                <a:latin typeface="Arimo"/>
                <a:ea typeface="Arimo"/>
                <a:cs typeface="Arimo"/>
                <a:sym typeface="Arimo"/>
              </a:rPr>
              <a:t>Raí Bot</a:t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CFCFC"/>
                </a:solidFill>
                <a:latin typeface="Arimo"/>
                <a:ea typeface="Arimo"/>
                <a:cs typeface="Arimo"/>
                <a:sym typeface="Arimo"/>
              </a:rPr>
              <a:t>Azure SQL </a:t>
            </a:r>
            <a:endParaRPr sz="1000"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CFCFC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oogle Shape;402;p35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403" name="Google Shape;403;p35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35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5"/>
          <p:cNvSpPr/>
          <p:nvPr/>
        </p:nvSpPr>
        <p:spPr>
          <a:xfrm>
            <a:off x="3520095" y="1181084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5"/>
          <p:cNvSpPr/>
          <p:nvPr/>
        </p:nvSpPr>
        <p:spPr>
          <a:xfrm>
            <a:off x="2089484" y="1808334"/>
            <a:ext cx="140247" cy="141086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5"/>
          <p:cNvSpPr/>
          <p:nvPr/>
        </p:nvSpPr>
        <p:spPr>
          <a:xfrm>
            <a:off x="1864983" y="4171234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5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417" name="Google Shape;417;p35"/>
          <p:cNvSpPr txBox="1"/>
          <p:nvPr>
            <p:ph idx="15" type="title"/>
          </p:nvPr>
        </p:nvSpPr>
        <p:spPr>
          <a:xfrm>
            <a:off x="840000" y="32950"/>
            <a:ext cx="20271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ESTEIRA </a:t>
            </a:r>
            <a:endParaRPr sz="3000"/>
          </a:p>
        </p:txBody>
      </p:sp>
      <p:grpSp>
        <p:nvGrpSpPr>
          <p:cNvPr id="418" name="Google Shape;418;p35"/>
          <p:cNvGrpSpPr/>
          <p:nvPr/>
        </p:nvGrpSpPr>
        <p:grpSpPr>
          <a:xfrm>
            <a:off x="1211153" y="608699"/>
            <a:ext cx="6640529" cy="4293418"/>
            <a:chOff x="2918225" y="1793675"/>
            <a:chExt cx="2518500" cy="1556150"/>
          </a:xfrm>
        </p:grpSpPr>
        <p:sp>
          <p:nvSpPr>
            <p:cNvPr id="419" name="Google Shape;419;p35"/>
            <p:cNvSpPr/>
            <p:nvPr/>
          </p:nvSpPr>
          <p:spPr>
            <a:xfrm>
              <a:off x="3012450" y="1793675"/>
              <a:ext cx="2329200" cy="1391875"/>
            </a:xfrm>
            <a:custGeom>
              <a:rect b="b" l="l" r="r" t="t"/>
              <a:pathLst>
                <a:path extrusionOk="0" h="55675" w="93168">
                  <a:moveTo>
                    <a:pt x="3370" y="1"/>
                  </a:moveTo>
                  <a:cubicBezTo>
                    <a:pt x="1502" y="1"/>
                    <a:pt x="1" y="1502"/>
                    <a:pt x="1" y="3370"/>
                  </a:cubicBezTo>
                  <a:lnTo>
                    <a:pt x="1" y="55674"/>
                  </a:lnTo>
                  <a:lnTo>
                    <a:pt x="93167" y="55674"/>
                  </a:lnTo>
                  <a:lnTo>
                    <a:pt x="93167" y="3370"/>
                  </a:lnTo>
                  <a:cubicBezTo>
                    <a:pt x="93167" y="1502"/>
                    <a:pt x="91666" y="1"/>
                    <a:pt x="8983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5"/>
            <p:cNvSpPr/>
            <p:nvPr/>
          </p:nvSpPr>
          <p:spPr>
            <a:xfrm>
              <a:off x="3012450" y="3136325"/>
              <a:ext cx="2329200" cy="49225"/>
            </a:xfrm>
            <a:custGeom>
              <a:rect b="b" l="l" r="r" t="t"/>
              <a:pathLst>
                <a:path extrusionOk="0" h="1969" w="93168">
                  <a:moveTo>
                    <a:pt x="1" y="0"/>
                  </a:moveTo>
                  <a:lnTo>
                    <a:pt x="1" y="1968"/>
                  </a:lnTo>
                  <a:lnTo>
                    <a:pt x="93167" y="1968"/>
                  </a:lnTo>
                  <a:lnTo>
                    <a:pt x="9316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5"/>
            <p:cNvSpPr/>
            <p:nvPr/>
          </p:nvSpPr>
          <p:spPr>
            <a:xfrm>
              <a:off x="2918225" y="3185525"/>
              <a:ext cx="2518500" cy="164300"/>
            </a:xfrm>
            <a:custGeom>
              <a:rect b="b" l="l" r="r" t="t"/>
              <a:pathLst>
                <a:path extrusionOk="0" h="6572" w="100740">
                  <a:moveTo>
                    <a:pt x="0" y="0"/>
                  </a:moveTo>
                  <a:lnTo>
                    <a:pt x="0" y="1768"/>
                  </a:lnTo>
                  <a:cubicBezTo>
                    <a:pt x="0" y="4437"/>
                    <a:pt x="2169" y="6572"/>
                    <a:pt x="4837" y="6572"/>
                  </a:cubicBezTo>
                  <a:lnTo>
                    <a:pt x="95902" y="6572"/>
                  </a:lnTo>
                  <a:cubicBezTo>
                    <a:pt x="98571" y="6572"/>
                    <a:pt x="100739" y="4403"/>
                    <a:pt x="100739" y="1768"/>
                  </a:cubicBezTo>
                  <a:lnTo>
                    <a:pt x="10073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5"/>
            <p:cNvSpPr/>
            <p:nvPr/>
          </p:nvSpPr>
          <p:spPr>
            <a:xfrm>
              <a:off x="3961475" y="3185525"/>
              <a:ext cx="431150" cy="59225"/>
            </a:xfrm>
            <a:custGeom>
              <a:rect b="b" l="l" r="r" t="t"/>
              <a:pathLst>
                <a:path extrusionOk="0" h="2369" w="17246">
                  <a:moveTo>
                    <a:pt x="0" y="0"/>
                  </a:moveTo>
                  <a:lnTo>
                    <a:pt x="0" y="334"/>
                  </a:lnTo>
                  <a:cubicBezTo>
                    <a:pt x="0" y="1468"/>
                    <a:pt x="934" y="2369"/>
                    <a:pt x="2068" y="2369"/>
                  </a:cubicBezTo>
                  <a:lnTo>
                    <a:pt x="15211" y="2369"/>
                  </a:lnTo>
                  <a:cubicBezTo>
                    <a:pt x="16312" y="2369"/>
                    <a:pt x="17246" y="1468"/>
                    <a:pt x="17246" y="334"/>
                  </a:cubicBezTo>
                  <a:lnTo>
                    <a:pt x="1724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5"/>
            <p:cNvSpPr/>
            <p:nvPr/>
          </p:nvSpPr>
          <p:spPr>
            <a:xfrm>
              <a:off x="3092525" y="1903775"/>
              <a:ext cx="2169900" cy="1170025"/>
            </a:xfrm>
            <a:custGeom>
              <a:rect b="b" l="l" r="r" t="t"/>
              <a:pathLst>
                <a:path extrusionOk="0" h="46801" w="86796">
                  <a:moveTo>
                    <a:pt x="0" y="0"/>
                  </a:moveTo>
                  <a:lnTo>
                    <a:pt x="86795" y="0"/>
                  </a:lnTo>
                  <a:lnTo>
                    <a:pt x="86795" y="46800"/>
                  </a:lnTo>
                  <a:lnTo>
                    <a:pt x="0" y="468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5"/>
            <p:cNvSpPr/>
            <p:nvPr/>
          </p:nvSpPr>
          <p:spPr>
            <a:xfrm>
              <a:off x="3092525" y="1903775"/>
              <a:ext cx="2169900" cy="140125"/>
            </a:xfrm>
            <a:custGeom>
              <a:rect b="b" l="l" r="r" t="t"/>
              <a:pathLst>
                <a:path extrusionOk="0" h="5605" w="86796">
                  <a:moveTo>
                    <a:pt x="0" y="0"/>
                  </a:moveTo>
                  <a:lnTo>
                    <a:pt x="0" y="5604"/>
                  </a:lnTo>
                  <a:lnTo>
                    <a:pt x="86795" y="5604"/>
                  </a:lnTo>
                  <a:lnTo>
                    <a:pt x="8679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5"/>
            <p:cNvSpPr/>
            <p:nvPr/>
          </p:nvSpPr>
          <p:spPr>
            <a:xfrm>
              <a:off x="3178350" y="1943700"/>
              <a:ext cx="59100" cy="591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5"/>
            <p:cNvSpPr/>
            <p:nvPr/>
          </p:nvSpPr>
          <p:spPr>
            <a:xfrm>
              <a:off x="3286500" y="1943700"/>
              <a:ext cx="59100" cy="591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5"/>
            <p:cNvSpPr/>
            <p:nvPr/>
          </p:nvSpPr>
          <p:spPr>
            <a:xfrm>
              <a:off x="3394650" y="1943700"/>
              <a:ext cx="59100" cy="591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5"/>
            <p:cNvSpPr/>
            <p:nvPr/>
          </p:nvSpPr>
          <p:spPr>
            <a:xfrm>
              <a:off x="3388650" y="2195750"/>
              <a:ext cx="687900" cy="687900"/>
            </a:xfrm>
            <a:prstGeom prst="pie">
              <a:avLst>
                <a:gd fmla="val 0" name="adj1"/>
                <a:gd fmla="val 16200000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9" name="Google Shape;429;p35"/>
            <p:cNvCxnSpPr/>
            <p:nvPr/>
          </p:nvCxnSpPr>
          <p:spPr>
            <a:xfrm>
              <a:off x="3950475" y="2270850"/>
              <a:ext cx="480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430" name="Google Shape;430;p35"/>
            <p:cNvCxnSpPr/>
            <p:nvPr/>
          </p:nvCxnSpPr>
          <p:spPr>
            <a:xfrm>
              <a:off x="4572000" y="2270850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1" name="Google Shape;431;p35"/>
            <p:cNvCxnSpPr/>
            <p:nvPr/>
          </p:nvCxnSpPr>
          <p:spPr>
            <a:xfrm>
              <a:off x="4572000" y="2321913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2" name="Google Shape;432;p35"/>
            <p:cNvCxnSpPr/>
            <p:nvPr/>
          </p:nvCxnSpPr>
          <p:spPr>
            <a:xfrm>
              <a:off x="4572000" y="2372975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3" name="Google Shape;433;p35"/>
            <p:cNvCxnSpPr/>
            <p:nvPr/>
          </p:nvCxnSpPr>
          <p:spPr>
            <a:xfrm>
              <a:off x="3665075" y="2703588"/>
              <a:ext cx="766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cxnSp>
          <p:nvCxnSpPr>
            <p:cNvPr id="434" name="Google Shape;434;p35"/>
            <p:cNvCxnSpPr/>
            <p:nvPr/>
          </p:nvCxnSpPr>
          <p:spPr>
            <a:xfrm>
              <a:off x="4572000" y="2703588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5" name="Google Shape;435;p35"/>
            <p:cNvCxnSpPr/>
            <p:nvPr/>
          </p:nvCxnSpPr>
          <p:spPr>
            <a:xfrm>
              <a:off x="4572000" y="2754650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6" name="Google Shape;436;p35"/>
            <p:cNvCxnSpPr/>
            <p:nvPr/>
          </p:nvCxnSpPr>
          <p:spPr>
            <a:xfrm>
              <a:off x="4572000" y="2805713"/>
              <a:ext cx="387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7" name="Google Shape;437;p35"/>
            <p:cNvSpPr/>
            <p:nvPr/>
          </p:nvSpPr>
          <p:spPr>
            <a:xfrm rot="5400000">
              <a:off x="3453750" y="2144838"/>
              <a:ext cx="687900" cy="687900"/>
            </a:xfrm>
            <a:prstGeom prst="pie">
              <a:avLst>
                <a:gd fmla="val 10777963" name="adj1"/>
                <a:gd fmla="val 16200000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38" name="Google Shape;438;p35" title="pipeline  - Feito com o Clipchamp_166546416557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6760" y="792375"/>
            <a:ext cx="5735850" cy="340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36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444" name="Google Shape;444;p36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36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36"/>
          <p:cNvGrpSpPr/>
          <p:nvPr/>
        </p:nvGrpSpPr>
        <p:grpSpPr>
          <a:xfrm>
            <a:off x="8429219" y="4394086"/>
            <a:ext cx="502953" cy="703159"/>
            <a:chOff x="-1602050" y="2114015"/>
            <a:chExt cx="1213397" cy="1756580"/>
          </a:xfrm>
        </p:grpSpPr>
        <p:sp>
          <p:nvSpPr>
            <p:cNvPr id="455" name="Google Shape;455;p36"/>
            <p:cNvSpPr/>
            <p:nvPr/>
          </p:nvSpPr>
          <p:spPr>
            <a:xfrm>
              <a:off x="-1558850" y="2221743"/>
              <a:ext cx="1102450" cy="1102450"/>
            </a:xfrm>
            <a:custGeom>
              <a:rect b="b" l="l" r="r" t="t"/>
              <a:pathLst>
                <a:path extrusionOk="0" h="30446" w="30446">
                  <a:moveTo>
                    <a:pt x="26455" y="7981"/>
                  </a:moveTo>
                  <a:cubicBezTo>
                    <a:pt x="30446" y="14199"/>
                    <a:pt x="28664" y="22465"/>
                    <a:pt x="22465" y="26455"/>
                  </a:cubicBezTo>
                  <a:cubicBezTo>
                    <a:pt x="16247" y="30445"/>
                    <a:pt x="7982" y="28646"/>
                    <a:pt x="3991" y="22447"/>
                  </a:cubicBezTo>
                  <a:cubicBezTo>
                    <a:pt x="1" y="16247"/>
                    <a:pt x="1800" y="7981"/>
                    <a:pt x="7999" y="3991"/>
                  </a:cubicBezTo>
                  <a:cubicBezTo>
                    <a:pt x="14199" y="1"/>
                    <a:pt x="22465" y="1782"/>
                    <a:pt x="26455" y="79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-805409" y="3226126"/>
              <a:ext cx="163235" cy="217405"/>
            </a:xfrm>
            <a:custGeom>
              <a:rect b="b" l="l" r="r" t="t"/>
              <a:pathLst>
                <a:path extrusionOk="0" h="6004" w="4508">
                  <a:moveTo>
                    <a:pt x="1" y="1016"/>
                  </a:moveTo>
                  <a:lnTo>
                    <a:pt x="2050" y="1"/>
                  </a:lnTo>
                  <a:lnTo>
                    <a:pt x="4508" y="5006"/>
                  </a:lnTo>
                  <a:lnTo>
                    <a:pt x="2477" y="600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-780243" y="3350619"/>
              <a:ext cx="382559" cy="519976"/>
            </a:xfrm>
            <a:custGeom>
              <a:rect b="b" l="l" r="r" t="t"/>
              <a:pathLst>
                <a:path extrusionOk="0" h="14360" w="10565">
                  <a:moveTo>
                    <a:pt x="1426" y="1266"/>
                  </a:moveTo>
                  <a:lnTo>
                    <a:pt x="2994" y="500"/>
                  </a:lnTo>
                  <a:cubicBezTo>
                    <a:pt x="3973" y="1"/>
                    <a:pt x="5185" y="410"/>
                    <a:pt x="5666" y="1408"/>
                  </a:cubicBezTo>
                  <a:lnTo>
                    <a:pt x="9977" y="10119"/>
                  </a:lnTo>
                  <a:cubicBezTo>
                    <a:pt x="10565" y="11313"/>
                    <a:pt x="10084" y="12774"/>
                    <a:pt x="8872" y="13361"/>
                  </a:cubicBezTo>
                  <a:lnTo>
                    <a:pt x="8053" y="13771"/>
                  </a:lnTo>
                  <a:cubicBezTo>
                    <a:pt x="6859" y="14359"/>
                    <a:pt x="5398" y="13878"/>
                    <a:pt x="4811" y="12667"/>
                  </a:cubicBezTo>
                  <a:lnTo>
                    <a:pt x="500" y="3956"/>
                  </a:lnTo>
                  <a:cubicBezTo>
                    <a:pt x="1" y="2958"/>
                    <a:pt x="410" y="1747"/>
                    <a:pt x="1426" y="12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-1602050" y="2114015"/>
              <a:ext cx="1213397" cy="1281762"/>
            </a:xfrm>
            <a:custGeom>
              <a:rect b="b" l="l" r="r" t="t"/>
              <a:pathLst>
                <a:path extrusionOk="0" h="35398" w="33510">
                  <a:moveTo>
                    <a:pt x="9282" y="3902"/>
                  </a:moveTo>
                  <a:cubicBezTo>
                    <a:pt x="3492" y="6770"/>
                    <a:pt x="0" y="12827"/>
                    <a:pt x="428" y="19258"/>
                  </a:cubicBezTo>
                  <a:cubicBezTo>
                    <a:pt x="855" y="25707"/>
                    <a:pt x="5113" y="31247"/>
                    <a:pt x="11223" y="33331"/>
                  </a:cubicBezTo>
                  <a:cubicBezTo>
                    <a:pt x="17334" y="35398"/>
                    <a:pt x="24103" y="33581"/>
                    <a:pt x="28343" y="28735"/>
                  </a:cubicBezTo>
                  <a:cubicBezTo>
                    <a:pt x="32600" y="23872"/>
                    <a:pt x="33509" y="16942"/>
                    <a:pt x="30659" y="11152"/>
                  </a:cubicBezTo>
                  <a:cubicBezTo>
                    <a:pt x="26757" y="3243"/>
                    <a:pt x="17191" y="1"/>
                    <a:pt x="9282" y="3902"/>
                  </a:cubicBezTo>
                  <a:close/>
                  <a:moveTo>
                    <a:pt x="21467" y="28593"/>
                  </a:moveTo>
                  <a:cubicBezTo>
                    <a:pt x="17262" y="30677"/>
                    <a:pt x="12221" y="30018"/>
                    <a:pt x="8711" y="26918"/>
                  </a:cubicBezTo>
                  <a:cubicBezTo>
                    <a:pt x="5184" y="23836"/>
                    <a:pt x="3866" y="18937"/>
                    <a:pt x="5380" y="14502"/>
                  </a:cubicBezTo>
                  <a:cubicBezTo>
                    <a:pt x="6877" y="10066"/>
                    <a:pt x="10903" y="6966"/>
                    <a:pt x="15570" y="6663"/>
                  </a:cubicBezTo>
                  <a:cubicBezTo>
                    <a:pt x="20255" y="6360"/>
                    <a:pt x="24655" y="8890"/>
                    <a:pt x="26722" y="13094"/>
                  </a:cubicBezTo>
                  <a:cubicBezTo>
                    <a:pt x="29554" y="18830"/>
                    <a:pt x="27203" y="25760"/>
                    <a:pt x="21467" y="2859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-1131163" y="2548148"/>
              <a:ext cx="221316" cy="221279"/>
            </a:xfrm>
            <a:custGeom>
              <a:rect b="b" l="l" r="r" t="t"/>
              <a:pathLst>
                <a:path extrusionOk="0" fill="none" h="6111" w="6112">
                  <a:moveTo>
                    <a:pt x="3047" y="6111"/>
                  </a:moveTo>
                  <a:lnTo>
                    <a:pt x="3047" y="6111"/>
                  </a:lnTo>
                  <a:cubicBezTo>
                    <a:pt x="1372" y="6093"/>
                    <a:pt x="1" y="4739"/>
                    <a:pt x="1" y="3047"/>
                  </a:cubicBezTo>
                  <a:lnTo>
                    <a:pt x="1" y="3047"/>
                  </a:lnTo>
                  <a:cubicBezTo>
                    <a:pt x="1" y="1372"/>
                    <a:pt x="1372" y="1"/>
                    <a:pt x="3047" y="1"/>
                  </a:cubicBezTo>
                  <a:lnTo>
                    <a:pt x="3047" y="1"/>
                  </a:lnTo>
                  <a:cubicBezTo>
                    <a:pt x="4739" y="1"/>
                    <a:pt x="6093" y="1372"/>
                    <a:pt x="6111" y="3047"/>
                  </a:cubicBezTo>
                  <a:lnTo>
                    <a:pt x="6111" y="3047"/>
                  </a:lnTo>
                  <a:cubicBezTo>
                    <a:pt x="6093" y="4739"/>
                    <a:pt x="4739" y="6093"/>
                    <a:pt x="3047" y="61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-1259531" y="2811981"/>
              <a:ext cx="476741" cy="120036"/>
            </a:xfrm>
            <a:custGeom>
              <a:rect b="b" l="l" r="r" t="t"/>
              <a:pathLst>
                <a:path extrusionOk="0" fill="none" h="3315" w="13166">
                  <a:moveTo>
                    <a:pt x="13165" y="3314"/>
                  </a:moveTo>
                  <a:cubicBezTo>
                    <a:pt x="13165" y="1479"/>
                    <a:pt x="11687" y="1"/>
                    <a:pt x="9870" y="1"/>
                  </a:cubicBezTo>
                  <a:lnTo>
                    <a:pt x="3314" y="1"/>
                  </a:lnTo>
                  <a:cubicBezTo>
                    <a:pt x="1497" y="1"/>
                    <a:pt x="18" y="1479"/>
                    <a:pt x="1" y="33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36"/>
          <p:cNvGrpSpPr/>
          <p:nvPr/>
        </p:nvGrpSpPr>
        <p:grpSpPr>
          <a:xfrm>
            <a:off x="846260" y="713702"/>
            <a:ext cx="695830" cy="243805"/>
            <a:chOff x="2271950" y="2722775"/>
            <a:chExt cx="575875" cy="201775"/>
          </a:xfrm>
        </p:grpSpPr>
        <p:sp>
          <p:nvSpPr>
            <p:cNvPr id="462" name="Google Shape;462;p36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7" name="Google Shape;467;p36"/>
          <p:cNvSpPr/>
          <p:nvPr/>
        </p:nvSpPr>
        <p:spPr>
          <a:xfrm>
            <a:off x="1973163" y="2784643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6"/>
          <p:cNvSpPr/>
          <p:nvPr/>
        </p:nvSpPr>
        <p:spPr>
          <a:xfrm>
            <a:off x="2113388" y="355001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0" scaled="0"/>
          </a:gradFill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6"/>
          <p:cNvSpPr/>
          <p:nvPr/>
        </p:nvSpPr>
        <p:spPr>
          <a:xfrm rot="-1685758">
            <a:off x="746378" y="2348984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36"/>
          <p:cNvSpPr/>
          <p:nvPr/>
        </p:nvSpPr>
        <p:spPr>
          <a:xfrm>
            <a:off x="317851" y="4038230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36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472" name="Google Shape;472;p36"/>
          <p:cNvSpPr txBox="1"/>
          <p:nvPr>
            <p:ph idx="15" type="title"/>
          </p:nvPr>
        </p:nvSpPr>
        <p:spPr>
          <a:xfrm>
            <a:off x="840000" y="32950"/>
            <a:ext cx="2379300" cy="5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OBSERVABILIDADE</a:t>
            </a:r>
            <a:endParaRPr sz="3000"/>
          </a:p>
        </p:txBody>
      </p:sp>
      <p:pic>
        <p:nvPicPr>
          <p:cNvPr id="473" name="Google Shape;4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850" y="4083461"/>
            <a:ext cx="1871450" cy="982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36"/>
          <p:cNvPicPr preferRelativeResize="0"/>
          <p:nvPr/>
        </p:nvPicPr>
        <p:blipFill rotWithShape="1">
          <a:blip r:embed="rId4">
            <a:alphaModFix/>
          </a:blip>
          <a:srcRect b="0" l="16483" r="4645" t="25361"/>
          <a:stretch/>
        </p:blipFill>
        <p:spPr>
          <a:xfrm>
            <a:off x="1997913" y="881351"/>
            <a:ext cx="6418800" cy="339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5" name="Google Shape;47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67700" y="1979200"/>
            <a:ext cx="5095875" cy="26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36"/>
          <p:cNvSpPr txBox="1"/>
          <p:nvPr/>
        </p:nvSpPr>
        <p:spPr>
          <a:xfrm>
            <a:off x="109650" y="1072420"/>
            <a:ext cx="18714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M</a:t>
            </a:r>
            <a:r>
              <a:rPr b="1" lang="en" sz="1200">
                <a:solidFill>
                  <a:schemeClr val="dk1"/>
                </a:solidFill>
              </a:rPr>
              <a:t>onitoramento da saúde e performance.</a:t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Métricas de uso de CPU e memória de cada nó.</a:t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Monitoramento Granular.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Insigths de desempenho.</a:t>
            </a:r>
            <a:endParaRPr b="1" sz="15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37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482" name="Google Shape;482;p37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7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7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7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7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7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7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1" name="Google Shape;491;p37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37"/>
          <p:cNvSpPr/>
          <p:nvPr/>
        </p:nvSpPr>
        <p:spPr>
          <a:xfrm>
            <a:off x="5913732" y="4536724"/>
            <a:ext cx="210121" cy="213401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37"/>
          <p:cNvSpPr/>
          <p:nvPr/>
        </p:nvSpPr>
        <p:spPr>
          <a:xfrm rot="7176933">
            <a:off x="3050229" y="4665790"/>
            <a:ext cx="370381" cy="366019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7"/>
          <p:cNvSpPr/>
          <p:nvPr/>
        </p:nvSpPr>
        <p:spPr>
          <a:xfrm rot="-1708241">
            <a:off x="5572490" y="1336926"/>
            <a:ext cx="58829" cy="59962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37"/>
          <p:cNvSpPr/>
          <p:nvPr/>
        </p:nvSpPr>
        <p:spPr>
          <a:xfrm>
            <a:off x="6123860" y="869809"/>
            <a:ext cx="106156" cy="108491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6" name="Google Shape;496;p37"/>
          <p:cNvGrpSpPr/>
          <p:nvPr/>
        </p:nvGrpSpPr>
        <p:grpSpPr>
          <a:xfrm rot="5400000">
            <a:off x="4547172" y="4769358"/>
            <a:ext cx="49650" cy="410207"/>
            <a:chOff x="2551425" y="1409425"/>
            <a:chExt cx="65475" cy="397950"/>
          </a:xfrm>
        </p:grpSpPr>
        <p:sp>
          <p:nvSpPr>
            <p:cNvPr id="497" name="Google Shape;497;p37"/>
            <p:cNvSpPr/>
            <p:nvPr/>
          </p:nvSpPr>
          <p:spPr>
            <a:xfrm>
              <a:off x="2568775" y="1499550"/>
              <a:ext cx="36100" cy="30850"/>
            </a:xfrm>
            <a:custGeom>
              <a:rect b="b" l="l" r="r" t="t"/>
              <a:pathLst>
                <a:path extrusionOk="0" h="1234" w="1444">
                  <a:moveTo>
                    <a:pt x="621" y="0"/>
                  </a:moveTo>
                  <a:cubicBezTo>
                    <a:pt x="304" y="0"/>
                    <a:pt x="1" y="248"/>
                    <a:pt x="1" y="610"/>
                  </a:cubicBezTo>
                  <a:cubicBezTo>
                    <a:pt x="1" y="949"/>
                    <a:pt x="268" y="1234"/>
                    <a:pt x="607" y="1234"/>
                  </a:cubicBezTo>
                  <a:cubicBezTo>
                    <a:pt x="1159" y="1234"/>
                    <a:pt x="1444" y="575"/>
                    <a:pt x="1052" y="183"/>
                  </a:cubicBezTo>
                  <a:cubicBezTo>
                    <a:pt x="926" y="56"/>
                    <a:pt x="772" y="0"/>
                    <a:pt x="62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7"/>
            <p:cNvSpPr/>
            <p:nvPr/>
          </p:nvSpPr>
          <p:spPr>
            <a:xfrm>
              <a:off x="2559875" y="1490575"/>
              <a:ext cx="57025" cy="48750"/>
            </a:xfrm>
            <a:custGeom>
              <a:rect b="b" l="l" r="r" t="t"/>
              <a:pathLst>
                <a:path extrusionOk="0" h="1950" w="2281">
                  <a:moveTo>
                    <a:pt x="984" y="96"/>
                  </a:moveTo>
                  <a:cubicBezTo>
                    <a:pt x="1772" y="96"/>
                    <a:pt x="2169" y="1046"/>
                    <a:pt x="1622" y="1611"/>
                  </a:cubicBezTo>
                  <a:cubicBezTo>
                    <a:pt x="1435" y="1797"/>
                    <a:pt x="1207" y="1880"/>
                    <a:pt x="984" y="1880"/>
                  </a:cubicBezTo>
                  <a:cubicBezTo>
                    <a:pt x="525" y="1880"/>
                    <a:pt x="90" y="1527"/>
                    <a:pt x="90" y="987"/>
                  </a:cubicBezTo>
                  <a:cubicBezTo>
                    <a:pt x="90" y="488"/>
                    <a:pt x="482" y="96"/>
                    <a:pt x="963" y="96"/>
                  </a:cubicBezTo>
                  <a:cubicBezTo>
                    <a:pt x="970" y="96"/>
                    <a:pt x="977" y="96"/>
                    <a:pt x="984" y="96"/>
                  </a:cubicBezTo>
                  <a:close/>
                  <a:moveTo>
                    <a:pt x="979" y="0"/>
                  </a:moveTo>
                  <a:cubicBezTo>
                    <a:pt x="481" y="0"/>
                    <a:pt x="1" y="391"/>
                    <a:pt x="1" y="969"/>
                  </a:cubicBezTo>
                  <a:cubicBezTo>
                    <a:pt x="1" y="1504"/>
                    <a:pt x="428" y="1949"/>
                    <a:pt x="963" y="1949"/>
                  </a:cubicBezTo>
                  <a:cubicBezTo>
                    <a:pt x="1835" y="1949"/>
                    <a:pt x="2281" y="898"/>
                    <a:pt x="1657" y="292"/>
                  </a:cubicBezTo>
                  <a:cubicBezTo>
                    <a:pt x="1461" y="90"/>
                    <a:pt x="1218" y="0"/>
                    <a:pt x="97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7"/>
            <p:cNvSpPr/>
            <p:nvPr/>
          </p:nvSpPr>
          <p:spPr>
            <a:xfrm>
              <a:off x="2568775" y="1418400"/>
              <a:ext cx="36100" cy="30950"/>
            </a:xfrm>
            <a:custGeom>
              <a:rect b="b" l="l" r="r" t="t"/>
              <a:pathLst>
                <a:path extrusionOk="0" h="1238" w="1444">
                  <a:moveTo>
                    <a:pt x="613" y="0"/>
                  </a:moveTo>
                  <a:cubicBezTo>
                    <a:pt x="299" y="0"/>
                    <a:pt x="1" y="243"/>
                    <a:pt x="1" y="614"/>
                  </a:cubicBezTo>
                  <a:cubicBezTo>
                    <a:pt x="1" y="952"/>
                    <a:pt x="268" y="1220"/>
                    <a:pt x="607" y="1238"/>
                  </a:cubicBezTo>
                  <a:cubicBezTo>
                    <a:pt x="1159" y="1238"/>
                    <a:pt x="1444" y="578"/>
                    <a:pt x="1052" y="186"/>
                  </a:cubicBezTo>
                  <a:cubicBezTo>
                    <a:pt x="923" y="58"/>
                    <a:pt x="766" y="0"/>
                    <a:pt x="61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7"/>
            <p:cNvSpPr/>
            <p:nvPr/>
          </p:nvSpPr>
          <p:spPr>
            <a:xfrm>
              <a:off x="2559875" y="1409425"/>
              <a:ext cx="56900" cy="48400"/>
            </a:xfrm>
            <a:custGeom>
              <a:rect b="b" l="l" r="r" t="t"/>
              <a:pathLst>
                <a:path extrusionOk="0" h="1936" w="2276">
                  <a:moveTo>
                    <a:pt x="984" y="100"/>
                  </a:moveTo>
                  <a:cubicBezTo>
                    <a:pt x="1772" y="100"/>
                    <a:pt x="2169" y="1049"/>
                    <a:pt x="1604" y="1614"/>
                  </a:cubicBezTo>
                  <a:cubicBezTo>
                    <a:pt x="1426" y="1798"/>
                    <a:pt x="1204" y="1880"/>
                    <a:pt x="985" y="1880"/>
                  </a:cubicBezTo>
                  <a:cubicBezTo>
                    <a:pt x="524" y="1880"/>
                    <a:pt x="78" y="1517"/>
                    <a:pt x="90" y="973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0"/>
                  </a:moveTo>
                  <a:cubicBezTo>
                    <a:pt x="476" y="0"/>
                    <a:pt x="1" y="386"/>
                    <a:pt x="1" y="973"/>
                  </a:cubicBezTo>
                  <a:cubicBezTo>
                    <a:pt x="1" y="1507"/>
                    <a:pt x="428" y="1935"/>
                    <a:pt x="963" y="1935"/>
                  </a:cubicBezTo>
                  <a:cubicBezTo>
                    <a:pt x="970" y="1935"/>
                    <a:pt x="977" y="1935"/>
                    <a:pt x="984" y="1935"/>
                  </a:cubicBezTo>
                  <a:cubicBezTo>
                    <a:pt x="1843" y="1935"/>
                    <a:pt x="2276" y="897"/>
                    <a:pt x="1657" y="296"/>
                  </a:cubicBezTo>
                  <a:cubicBezTo>
                    <a:pt x="1459" y="92"/>
                    <a:pt x="1213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7"/>
            <p:cNvSpPr/>
            <p:nvPr/>
          </p:nvSpPr>
          <p:spPr>
            <a:xfrm>
              <a:off x="2568775" y="1588075"/>
              <a:ext cx="36100" cy="30950"/>
            </a:xfrm>
            <a:custGeom>
              <a:rect b="b" l="l" r="r" t="t"/>
              <a:pathLst>
                <a:path extrusionOk="0" h="1238" w="1444">
                  <a:moveTo>
                    <a:pt x="613" y="1"/>
                  </a:moveTo>
                  <a:cubicBezTo>
                    <a:pt x="299" y="1"/>
                    <a:pt x="1" y="243"/>
                    <a:pt x="1" y="614"/>
                  </a:cubicBezTo>
                  <a:cubicBezTo>
                    <a:pt x="1" y="953"/>
                    <a:pt x="268" y="1220"/>
                    <a:pt x="607" y="1238"/>
                  </a:cubicBezTo>
                  <a:cubicBezTo>
                    <a:pt x="1159" y="1238"/>
                    <a:pt x="1444" y="579"/>
                    <a:pt x="1052" y="187"/>
                  </a:cubicBezTo>
                  <a:cubicBezTo>
                    <a:pt x="923" y="58"/>
                    <a:pt x="766" y="1"/>
                    <a:pt x="613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7"/>
            <p:cNvSpPr/>
            <p:nvPr/>
          </p:nvSpPr>
          <p:spPr>
            <a:xfrm>
              <a:off x="2559875" y="1579100"/>
              <a:ext cx="57025" cy="48850"/>
            </a:xfrm>
            <a:custGeom>
              <a:rect b="b" l="l" r="r" t="t"/>
              <a:pathLst>
                <a:path extrusionOk="0" h="1954" w="2281">
                  <a:moveTo>
                    <a:pt x="984" y="100"/>
                  </a:moveTo>
                  <a:cubicBezTo>
                    <a:pt x="1772" y="100"/>
                    <a:pt x="2169" y="1050"/>
                    <a:pt x="1622" y="1615"/>
                  </a:cubicBezTo>
                  <a:cubicBezTo>
                    <a:pt x="1438" y="1793"/>
                    <a:pt x="1213" y="1873"/>
                    <a:pt x="992" y="1873"/>
                  </a:cubicBezTo>
                  <a:cubicBezTo>
                    <a:pt x="531" y="1873"/>
                    <a:pt x="90" y="1522"/>
                    <a:pt x="90" y="991"/>
                  </a:cubicBezTo>
                  <a:cubicBezTo>
                    <a:pt x="90" y="492"/>
                    <a:pt x="482" y="100"/>
                    <a:pt x="963" y="100"/>
                  </a:cubicBezTo>
                  <a:cubicBezTo>
                    <a:pt x="970" y="100"/>
                    <a:pt x="977" y="100"/>
                    <a:pt x="984" y="100"/>
                  </a:cubicBezTo>
                  <a:close/>
                  <a:moveTo>
                    <a:pt x="971" y="1"/>
                  </a:moveTo>
                  <a:cubicBezTo>
                    <a:pt x="476" y="1"/>
                    <a:pt x="1" y="386"/>
                    <a:pt x="1" y="973"/>
                  </a:cubicBezTo>
                  <a:cubicBezTo>
                    <a:pt x="1" y="1508"/>
                    <a:pt x="428" y="1935"/>
                    <a:pt x="963" y="1953"/>
                  </a:cubicBezTo>
                  <a:cubicBezTo>
                    <a:pt x="1835" y="1953"/>
                    <a:pt x="2281" y="902"/>
                    <a:pt x="1657" y="296"/>
                  </a:cubicBezTo>
                  <a:cubicBezTo>
                    <a:pt x="1459" y="92"/>
                    <a:pt x="1213" y="1"/>
                    <a:pt x="97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7"/>
            <p:cNvSpPr/>
            <p:nvPr/>
          </p:nvSpPr>
          <p:spPr>
            <a:xfrm>
              <a:off x="2563450" y="1679125"/>
              <a:ext cx="35650" cy="30950"/>
            </a:xfrm>
            <a:custGeom>
              <a:rect b="b" l="l" r="r" t="t"/>
              <a:pathLst>
                <a:path extrusionOk="0" h="1238" w="1426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3" y="1180"/>
                    <a:pt x="660" y="1238"/>
                    <a:pt x="813" y="1238"/>
                  </a:cubicBezTo>
                  <a:cubicBezTo>
                    <a:pt x="1127" y="1238"/>
                    <a:pt x="1425" y="995"/>
                    <a:pt x="1425" y="624"/>
                  </a:cubicBezTo>
                  <a:cubicBezTo>
                    <a:pt x="1425" y="286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7"/>
            <p:cNvSpPr/>
            <p:nvPr/>
          </p:nvSpPr>
          <p:spPr>
            <a:xfrm>
              <a:off x="2551425" y="1670225"/>
              <a:ext cx="56575" cy="48750"/>
            </a:xfrm>
            <a:custGeom>
              <a:rect b="b" l="l" r="r" t="t"/>
              <a:pathLst>
                <a:path extrusionOk="0" h="1950" w="2263">
                  <a:moveTo>
                    <a:pt x="1278" y="73"/>
                  </a:moveTo>
                  <a:cubicBezTo>
                    <a:pt x="1739" y="73"/>
                    <a:pt x="2186" y="437"/>
                    <a:pt x="2173" y="980"/>
                  </a:cubicBezTo>
                  <a:cubicBezTo>
                    <a:pt x="2173" y="1461"/>
                    <a:pt x="1782" y="1853"/>
                    <a:pt x="1301" y="1853"/>
                  </a:cubicBez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37" y="155"/>
                    <a:pt x="1059" y="73"/>
                    <a:pt x="1278" y="73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51"/>
                    <a:pt x="606" y="1657"/>
                  </a:cubicBezTo>
                  <a:cubicBezTo>
                    <a:pt x="802" y="1859"/>
                    <a:pt x="1045" y="1949"/>
                    <a:pt x="1284" y="1949"/>
                  </a:cubicBezTo>
                  <a:cubicBezTo>
                    <a:pt x="1782" y="1949"/>
                    <a:pt x="2263" y="1558"/>
                    <a:pt x="2263" y="980"/>
                  </a:cubicBezTo>
                  <a:cubicBezTo>
                    <a:pt x="2263" y="446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7"/>
            <p:cNvSpPr/>
            <p:nvPr/>
          </p:nvSpPr>
          <p:spPr>
            <a:xfrm>
              <a:off x="2563450" y="1767750"/>
              <a:ext cx="35650" cy="30850"/>
            </a:xfrm>
            <a:custGeom>
              <a:rect b="b" l="l" r="r" t="t"/>
              <a:pathLst>
                <a:path extrusionOk="0" h="1234" w="1426">
                  <a:moveTo>
                    <a:pt x="820" y="1"/>
                  </a:moveTo>
                  <a:cubicBezTo>
                    <a:pt x="267" y="1"/>
                    <a:pt x="0" y="660"/>
                    <a:pt x="374" y="1052"/>
                  </a:cubicBezTo>
                  <a:cubicBezTo>
                    <a:pt x="500" y="1177"/>
                    <a:pt x="653" y="1234"/>
                    <a:pt x="803" y="1234"/>
                  </a:cubicBezTo>
                  <a:cubicBezTo>
                    <a:pt x="1121" y="1234"/>
                    <a:pt x="1425" y="982"/>
                    <a:pt x="1425" y="606"/>
                  </a:cubicBezTo>
                  <a:cubicBezTo>
                    <a:pt x="1425" y="268"/>
                    <a:pt x="1158" y="1"/>
                    <a:pt x="82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7"/>
            <p:cNvSpPr/>
            <p:nvPr/>
          </p:nvSpPr>
          <p:spPr>
            <a:xfrm>
              <a:off x="2551425" y="1758850"/>
              <a:ext cx="56575" cy="48525"/>
            </a:xfrm>
            <a:custGeom>
              <a:rect b="b" l="l" r="r" t="t"/>
              <a:pathLst>
                <a:path extrusionOk="0" h="1941" w="2263">
                  <a:moveTo>
                    <a:pt x="1284" y="69"/>
                  </a:moveTo>
                  <a:cubicBezTo>
                    <a:pt x="1738" y="69"/>
                    <a:pt x="2173" y="423"/>
                    <a:pt x="2173" y="962"/>
                  </a:cubicBezTo>
                  <a:cubicBezTo>
                    <a:pt x="2191" y="1461"/>
                    <a:pt x="1799" y="1853"/>
                    <a:pt x="1301" y="1871"/>
                  </a:cubicBezTo>
                  <a:lnTo>
                    <a:pt x="1301" y="1853"/>
                  </a:lnTo>
                  <a:cubicBezTo>
                    <a:pt x="1293" y="1853"/>
                    <a:pt x="1286" y="1853"/>
                    <a:pt x="1279" y="1853"/>
                  </a:cubicBezTo>
                  <a:cubicBezTo>
                    <a:pt x="491" y="1853"/>
                    <a:pt x="94" y="904"/>
                    <a:pt x="659" y="339"/>
                  </a:cubicBezTo>
                  <a:cubicBezTo>
                    <a:pt x="840" y="153"/>
                    <a:pt x="1064" y="69"/>
                    <a:pt x="1284" y="69"/>
                  </a:cubicBezTo>
                  <a:close/>
                  <a:moveTo>
                    <a:pt x="1301" y="0"/>
                  </a:moveTo>
                  <a:cubicBezTo>
                    <a:pt x="428" y="0"/>
                    <a:pt x="0" y="1034"/>
                    <a:pt x="606" y="1657"/>
                  </a:cubicBezTo>
                  <a:cubicBezTo>
                    <a:pt x="801" y="1853"/>
                    <a:pt x="1043" y="1941"/>
                    <a:pt x="1281" y="1941"/>
                  </a:cubicBezTo>
                  <a:cubicBezTo>
                    <a:pt x="1780" y="1941"/>
                    <a:pt x="2263" y="1554"/>
                    <a:pt x="2263" y="962"/>
                  </a:cubicBezTo>
                  <a:cubicBezTo>
                    <a:pt x="2263" y="428"/>
                    <a:pt x="1835" y="0"/>
                    <a:pt x="130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7" name="Google Shape;507;p37"/>
          <p:cNvSpPr/>
          <p:nvPr/>
        </p:nvSpPr>
        <p:spPr>
          <a:xfrm>
            <a:off x="4865530" y="1787313"/>
            <a:ext cx="410192" cy="491569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7"/>
          <p:cNvSpPr/>
          <p:nvPr/>
        </p:nvSpPr>
        <p:spPr>
          <a:xfrm>
            <a:off x="4731462" y="1016349"/>
            <a:ext cx="79598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9" name="Google Shape;509;p3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6896" y="548300"/>
            <a:ext cx="4207004" cy="404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25375" y="869806"/>
            <a:ext cx="2407475" cy="2369843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37"/>
          <p:cNvSpPr txBox="1"/>
          <p:nvPr/>
        </p:nvSpPr>
        <p:spPr>
          <a:xfrm>
            <a:off x="536500" y="330280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Olá! Eu sou o Raí.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2" name="Google Shape;512;p37"/>
          <p:cNvSpPr txBox="1"/>
          <p:nvPr/>
        </p:nvSpPr>
        <p:spPr>
          <a:xfrm>
            <a:off x="536500" y="3683800"/>
            <a:ext cx="41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Vamos conversar pelo chat?</a:t>
            </a:r>
            <a:endParaRPr b="1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3" name="Google Shape;513;p37"/>
          <p:cNvSpPr txBox="1"/>
          <p:nvPr/>
        </p:nvSpPr>
        <p:spPr>
          <a:xfrm>
            <a:off x="6390240" y="219904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38"/>
          <p:cNvGrpSpPr/>
          <p:nvPr/>
        </p:nvGrpSpPr>
        <p:grpSpPr>
          <a:xfrm>
            <a:off x="706038" y="312972"/>
            <a:ext cx="140222" cy="140409"/>
            <a:chOff x="2741000" y="199475"/>
            <a:chExt cx="191953" cy="192210"/>
          </a:xfrm>
        </p:grpSpPr>
        <p:sp>
          <p:nvSpPr>
            <p:cNvPr id="519" name="Google Shape;519;p38"/>
            <p:cNvSpPr/>
            <p:nvPr/>
          </p:nvSpPr>
          <p:spPr>
            <a:xfrm>
              <a:off x="2741000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2741000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2741000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8"/>
            <p:cNvSpPr/>
            <p:nvPr/>
          </p:nvSpPr>
          <p:spPr>
            <a:xfrm>
              <a:off x="2815215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8"/>
            <p:cNvSpPr/>
            <p:nvPr/>
          </p:nvSpPr>
          <p:spPr>
            <a:xfrm>
              <a:off x="2815215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8"/>
            <p:cNvSpPr/>
            <p:nvPr/>
          </p:nvSpPr>
          <p:spPr>
            <a:xfrm>
              <a:off x="2815215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2889453" y="19947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8"/>
            <p:cNvSpPr/>
            <p:nvPr/>
          </p:nvSpPr>
          <p:spPr>
            <a:xfrm>
              <a:off x="2889453" y="273830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8"/>
            <p:cNvSpPr/>
            <p:nvPr/>
          </p:nvSpPr>
          <p:spPr>
            <a:xfrm>
              <a:off x="2889453" y="348185"/>
              <a:ext cx="43500" cy="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8" name="Google Shape;528;p38">
            <a:hlinkClick/>
          </p:cNvPr>
          <p:cNvSpPr/>
          <p:nvPr/>
        </p:nvSpPr>
        <p:spPr>
          <a:xfrm>
            <a:off x="669500" y="276525"/>
            <a:ext cx="213300" cy="2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38"/>
          <p:cNvSpPr txBox="1"/>
          <p:nvPr>
            <p:ph type="title"/>
          </p:nvPr>
        </p:nvSpPr>
        <p:spPr>
          <a:xfrm>
            <a:off x="755100" y="458418"/>
            <a:ext cx="28287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Perguntas?</a:t>
            </a:r>
            <a:endParaRPr sz="5200"/>
          </a:p>
        </p:txBody>
      </p:sp>
      <p:sp>
        <p:nvSpPr>
          <p:cNvPr id="530" name="Google Shape;530;p38"/>
          <p:cNvSpPr/>
          <p:nvPr/>
        </p:nvSpPr>
        <p:spPr>
          <a:xfrm>
            <a:off x="6197337" y="2465353"/>
            <a:ext cx="80847" cy="80847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1" name="Google Shape;531;p38"/>
          <p:cNvGrpSpPr/>
          <p:nvPr/>
        </p:nvGrpSpPr>
        <p:grpSpPr>
          <a:xfrm flipH="1">
            <a:off x="5419191" y="1974291"/>
            <a:ext cx="858975" cy="300968"/>
            <a:chOff x="2271950" y="2722775"/>
            <a:chExt cx="575875" cy="201775"/>
          </a:xfrm>
        </p:grpSpPr>
        <p:sp>
          <p:nvSpPr>
            <p:cNvPr id="532" name="Google Shape;532;p38"/>
            <p:cNvSpPr/>
            <p:nvPr/>
          </p:nvSpPr>
          <p:spPr>
            <a:xfrm>
              <a:off x="2562325" y="2722775"/>
              <a:ext cx="285500" cy="201775"/>
            </a:xfrm>
            <a:custGeom>
              <a:rect b="b" l="l" r="r" t="t"/>
              <a:pathLst>
                <a:path extrusionOk="0" fill="none" h="8071" w="11420">
                  <a:moveTo>
                    <a:pt x="0" y="0"/>
                  </a:moveTo>
                  <a:cubicBezTo>
                    <a:pt x="2280" y="0"/>
                    <a:pt x="4240" y="1639"/>
                    <a:pt x="4668" y="3884"/>
                  </a:cubicBezTo>
                  <a:cubicBezTo>
                    <a:pt x="6395" y="3403"/>
                    <a:pt x="8177" y="4418"/>
                    <a:pt x="8640" y="6164"/>
                  </a:cubicBezTo>
                  <a:cubicBezTo>
                    <a:pt x="9976" y="5594"/>
                    <a:pt x="11419" y="6645"/>
                    <a:pt x="11294" y="8070"/>
                  </a:cubicBezTo>
                  <a:lnTo>
                    <a:pt x="8444" y="807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501750" y="2722775"/>
              <a:ext cx="36100" cy="13375"/>
            </a:xfrm>
            <a:custGeom>
              <a:rect b="b" l="l" r="r" t="t"/>
              <a:pathLst>
                <a:path extrusionOk="0" fill="none" h="535" w="1444">
                  <a:moveTo>
                    <a:pt x="1443" y="0"/>
                  </a:moveTo>
                  <a:cubicBezTo>
                    <a:pt x="1443" y="0"/>
                    <a:pt x="428" y="107"/>
                    <a:pt x="0" y="535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2271950" y="2870625"/>
              <a:ext cx="477450" cy="53475"/>
            </a:xfrm>
            <a:custGeom>
              <a:rect b="b" l="l" r="r" t="t"/>
              <a:pathLst>
                <a:path extrusionOk="0" fill="none" h="2139" w="19098">
                  <a:moveTo>
                    <a:pt x="19097" y="2138"/>
                  </a:moveTo>
                  <a:lnTo>
                    <a:pt x="0" y="2138"/>
                  </a:lnTo>
                  <a:cubicBezTo>
                    <a:pt x="0" y="2138"/>
                    <a:pt x="374" y="1"/>
                    <a:pt x="2476" y="179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8"/>
            <p:cNvSpPr/>
            <p:nvPr/>
          </p:nvSpPr>
          <p:spPr>
            <a:xfrm>
              <a:off x="2709725" y="2836775"/>
              <a:ext cx="39675" cy="20950"/>
            </a:xfrm>
            <a:custGeom>
              <a:rect b="b" l="l" r="r" t="t"/>
              <a:pathLst>
                <a:path extrusionOk="0" fill="none" h="838" w="1587">
                  <a:moveTo>
                    <a:pt x="1" y="1"/>
                  </a:moveTo>
                  <a:cubicBezTo>
                    <a:pt x="1" y="1"/>
                    <a:pt x="1159" y="108"/>
                    <a:pt x="1586" y="83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8"/>
            <p:cNvSpPr/>
            <p:nvPr/>
          </p:nvSpPr>
          <p:spPr>
            <a:xfrm>
              <a:off x="2375275" y="2798475"/>
              <a:ext cx="85075" cy="27200"/>
            </a:xfrm>
            <a:custGeom>
              <a:rect b="b" l="l" r="r" t="t"/>
              <a:pathLst>
                <a:path extrusionOk="0" fill="none" h="1088" w="3403">
                  <a:moveTo>
                    <a:pt x="3403" y="357"/>
                  </a:moveTo>
                  <a:cubicBezTo>
                    <a:pt x="3403" y="357"/>
                    <a:pt x="1301" y="1"/>
                    <a:pt x="0" y="1087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38"/>
          <p:cNvGrpSpPr/>
          <p:nvPr/>
        </p:nvGrpSpPr>
        <p:grpSpPr>
          <a:xfrm>
            <a:off x="6187077" y="1186422"/>
            <a:ext cx="1068760" cy="1547196"/>
            <a:chOff x="-1602050" y="2114015"/>
            <a:chExt cx="1213397" cy="1756580"/>
          </a:xfrm>
        </p:grpSpPr>
        <p:sp>
          <p:nvSpPr>
            <p:cNvPr id="538" name="Google Shape;538;p38"/>
            <p:cNvSpPr/>
            <p:nvPr/>
          </p:nvSpPr>
          <p:spPr>
            <a:xfrm>
              <a:off x="-1558850" y="2221743"/>
              <a:ext cx="1102450" cy="1102450"/>
            </a:xfrm>
            <a:custGeom>
              <a:rect b="b" l="l" r="r" t="t"/>
              <a:pathLst>
                <a:path extrusionOk="0" h="30446" w="30446">
                  <a:moveTo>
                    <a:pt x="26455" y="7981"/>
                  </a:moveTo>
                  <a:cubicBezTo>
                    <a:pt x="30446" y="14199"/>
                    <a:pt x="28664" y="22465"/>
                    <a:pt x="22465" y="26455"/>
                  </a:cubicBezTo>
                  <a:cubicBezTo>
                    <a:pt x="16247" y="30445"/>
                    <a:pt x="7982" y="28646"/>
                    <a:pt x="3991" y="22447"/>
                  </a:cubicBezTo>
                  <a:cubicBezTo>
                    <a:pt x="1" y="16247"/>
                    <a:pt x="1800" y="7981"/>
                    <a:pt x="7999" y="3991"/>
                  </a:cubicBezTo>
                  <a:cubicBezTo>
                    <a:pt x="14199" y="1"/>
                    <a:pt x="22465" y="1782"/>
                    <a:pt x="26455" y="798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80993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-805409" y="3226126"/>
              <a:ext cx="163235" cy="217405"/>
            </a:xfrm>
            <a:custGeom>
              <a:rect b="b" l="l" r="r" t="t"/>
              <a:pathLst>
                <a:path extrusionOk="0" h="6004" w="4508">
                  <a:moveTo>
                    <a:pt x="1" y="1016"/>
                  </a:moveTo>
                  <a:lnTo>
                    <a:pt x="2050" y="1"/>
                  </a:lnTo>
                  <a:lnTo>
                    <a:pt x="4508" y="5006"/>
                  </a:lnTo>
                  <a:lnTo>
                    <a:pt x="2477" y="600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-780243" y="3350619"/>
              <a:ext cx="382559" cy="519976"/>
            </a:xfrm>
            <a:custGeom>
              <a:rect b="b" l="l" r="r" t="t"/>
              <a:pathLst>
                <a:path extrusionOk="0" h="14360" w="10565">
                  <a:moveTo>
                    <a:pt x="1426" y="1266"/>
                  </a:moveTo>
                  <a:lnTo>
                    <a:pt x="2994" y="500"/>
                  </a:lnTo>
                  <a:cubicBezTo>
                    <a:pt x="3973" y="1"/>
                    <a:pt x="5185" y="410"/>
                    <a:pt x="5666" y="1408"/>
                  </a:cubicBezTo>
                  <a:lnTo>
                    <a:pt x="9977" y="10119"/>
                  </a:lnTo>
                  <a:cubicBezTo>
                    <a:pt x="10565" y="11313"/>
                    <a:pt x="10084" y="12774"/>
                    <a:pt x="8872" y="13361"/>
                  </a:cubicBezTo>
                  <a:lnTo>
                    <a:pt x="8053" y="13771"/>
                  </a:lnTo>
                  <a:cubicBezTo>
                    <a:pt x="6859" y="14359"/>
                    <a:pt x="5398" y="13878"/>
                    <a:pt x="4811" y="12667"/>
                  </a:cubicBezTo>
                  <a:lnTo>
                    <a:pt x="500" y="3956"/>
                  </a:lnTo>
                  <a:cubicBezTo>
                    <a:pt x="1" y="2958"/>
                    <a:pt x="410" y="1747"/>
                    <a:pt x="1426" y="126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-1602050" y="2114015"/>
              <a:ext cx="1213397" cy="1281762"/>
            </a:xfrm>
            <a:custGeom>
              <a:rect b="b" l="l" r="r" t="t"/>
              <a:pathLst>
                <a:path extrusionOk="0" h="35398" w="33510">
                  <a:moveTo>
                    <a:pt x="9282" y="3902"/>
                  </a:moveTo>
                  <a:cubicBezTo>
                    <a:pt x="3492" y="6770"/>
                    <a:pt x="0" y="12827"/>
                    <a:pt x="428" y="19258"/>
                  </a:cubicBezTo>
                  <a:cubicBezTo>
                    <a:pt x="855" y="25707"/>
                    <a:pt x="5113" y="31247"/>
                    <a:pt x="11223" y="33331"/>
                  </a:cubicBezTo>
                  <a:cubicBezTo>
                    <a:pt x="17334" y="35398"/>
                    <a:pt x="24103" y="33581"/>
                    <a:pt x="28343" y="28735"/>
                  </a:cubicBezTo>
                  <a:cubicBezTo>
                    <a:pt x="32600" y="23872"/>
                    <a:pt x="33509" y="16942"/>
                    <a:pt x="30659" y="11152"/>
                  </a:cubicBezTo>
                  <a:cubicBezTo>
                    <a:pt x="26757" y="3243"/>
                    <a:pt x="17191" y="1"/>
                    <a:pt x="9282" y="3902"/>
                  </a:cubicBezTo>
                  <a:close/>
                  <a:moveTo>
                    <a:pt x="21467" y="28593"/>
                  </a:moveTo>
                  <a:cubicBezTo>
                    <a:pt x="17262" y="30677"/>
                    <a:pt x="12221" y="30018"/>
                    <a:pt x="8711" y="26918"/>
                  </a:cubicBezTo>
                  <a:cubicBezTo>
                    <a:pt x="5184" y="23836"/>
                    <a:pt x="3866" y="18937"/>
                    <a:pt x="5380" y="14502"/>
                  </a:cubicBezTo>
                  <a:cubicBezTo>
                    <a:pt x="6877" y="10066"/>
                    <a:pt x="10903" y="6966"/>
                    <a:pt x="15570" y="6663"/>
                  </a:cubicBezTo>
                  <a:cubicBezTo>
                    <a:pt x="20255" y="6360"/>
                    <a:pt x="24655" y="8890"/>
                    <a:pt x="26722" y="13094"/>
                  </a:cubicBezTo>
                  <a:cubicBezTo>
                    <a:pt x="29554" y="18830"/>
                    <a:pt x="27203" y="25760"/>
                    <a:pt x="21467" y="28593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-1131163" y="2548148"/>
              <a:ext cx="221316" cy="221279"/>
            </a:xfrm>
            <a:custGeom>
              <a:rect b="b" l="l" r="r" t="t"/>
              <a:pathLst>
                <a:path extrusionOk="0" fill="none" h="6111" w="6112">
                  <a:moveTo>
                    <a:pt x="3047" y="6111"/>
                  </a:moveTo>
                  <a:lnTo>
                    <a:pt x="3047" y="6111"/>
                  </a:lnTo>
                  <a:cubicBezTo>
                    <a:pt x="1372" y="6093"/>
                    <a:pt x="1" y="4739"/>
                    <a:pt x="1" y="3047"/>
                  </a:cubicBezTo>
                  <a:lnTo>
                    <a:pt x="1" y="3047"/>
                  </a:lnTo>
                  <a:cubicBezTo>
                    <a:pt x="1" y="1372"/>
                    <a:pt x="1372" y="1"/>
                    <a:pt x="3047" y="1"/>
                  </a:cubicBezTo>
                  <a:lnTo>
                    <a:pt x="3047" y="1"/>
                  </a:lnTo>
                  <a:cubicBezTo>
                    <a:pt x="4739" y="1"/>
                    <a:pt x="6093" y="1372"/>
                    <a:pt x="6111" y="3047"/>
                  </a:cubicBezTo>
                  <a:lnTo>
                    <a:pt x="6111" y="3047"/>
                  </a:lnTo>
                  <a:cubicBezTo>
                    <a:pt x="6093" y="4739"/>
                    <a:pt x="4739" y="6093"/>
                    <a:pt x="3047" y="61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8"/>
            <p:cNvSpPr/>
            <p:nvPr/>
          </p:nvSpPr>
          <p:spPr>
            <a:xfrm>
              <a:off x="-1259531" y="2811981"/>
              <a:ext cx="476741" cy="120036"/>
            </a:xfrm>
            <a:custGeom>
              <a:rect b="b" l="l" r="r" t="t"/>
              <a:pathLst>
                <a:path extrusionOk="0" fill="none" h="3315" w="13166">
                  <a:moveTo>
                    <a:pt x="13165" y="3314"/>
                  </a:moveTo>
                  <a:cubicBezTo>
                    <a:pt x="13165" y="1479"/>
                    <a:pt x="11687" y="1"/>
                    <a:pt x="9870" y="1"/>
                  </a:cubicBezTo>
                  <a:lnTo>
                    <a:pt x="3314" y="1"/>
                  </a:lnTo>
                  <a:cubicBezTo>
                    <a:pt x="1497" y="1"/>
                    <a:pt x="18" y="1479"/>
                    <a:pt x="1" y="33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17814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4" name="Google Shape;544;p38"/>
          <p:cNvSpPr/>
          <p:nvPr/>
        </p:nvSpPr>
        <p:spPr>
          <a:xfrm flipH="1">
            <a:off x="6399344" y="3172643"/>
            <a:ext cx="140247" cy="141086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38"/>
          <p:cNvSpPr/>
          <p:nvPr/>
        </p:nvSpPr>
        <p:spPr>
          <a:xfrm flipH="1">
            <a:off x="7316613" y="1627301"/>
            <a:ext cx="262479" cy="262448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38"/>
          <p:cNvSpPr/>
          <p:nvPr/>
        </p:nvSpPr>
        <p:spPr>
          <a:xfrm flipH="1">
            <a:off x="5741973" y="2834263"/>
            <a:ext cx="213431" cy="214685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8"/>
          <p:cNvSpPr/>
          <p:nvPr/>
        </p:nvSpPr>
        <p:spPr>
          <a:xfrm flipH="1">
            <a:off x="8681040" y="1077706"/>
            <a:ext cx="107827" cy="107819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38"/>
          <p:cNvSpPr/>
          <p:nvPr/>
        </p:nvSpPr>
        <p:spPr>
          <a:xfrm flipH="1">
            <a:off x="5955395" y="718480"/>
            <a:ext cx="140247" cy="140224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8"/>
          <p:cNvSpPr/>
          <p:nvPr/>
        </p:nvSpPr>
        <p:spPr>
          <a:xfrm flipH="1">
            <a:off x="5557224" y="1262628"/>
            <a:ext cx="416654" cy="491569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8"/>
          <p:cNvSpPr/>
          <p:nvPr/>
        </p:nvSpPr>
        <p:spPr>
          <a:xfrm flipH="1" rot="1685758">
            <a:off x="6889728" y="2844759"/>
            <a:ext cx="59549" cy="60168"/>
          </a:xfrm>
          <a:custGeom>
            <a:rect b="b" l="l" r="r" t="t"/>
            <a:pathLst>
              <a:path extrusionOk="0" fill="none" h="1747" w="1729">
                <a:moveTo>
                  <a:pt x="1729" y="749"/>
                </a:moveTo>
                <a:cubicBezTo>
                  <a:pt x="1729" y="1408"/>
                  <a:pt x="927" y="1746"/>
                  <a:pt x="464" y="1265"/>
                </a:cubicBezTo>
                <a:cubicBezTo>
                  <a:pt x="1" y="802"/>
                  <a:pt x="322" y="1"/>
                  <a:pt x="998" y="1"/>
                </a:cubicBezTo>
                <a:cubicBezTo>
                  <a:pt x="1408" y="1"/>
                  <a:pt x="1729" y="339"/>
                  <a:pt x="1729" y="749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38"/>
          <p:cNvSpPr/>
          <p:nvPr/>
        </p:nvSpPr>
        <p:spPr>
          <a:xfrm flipH="1">
            <a:off x="7997824" y="2239615"/>
            <a:ext cx="416654" cy="491569"/>
          </a:xfrm>
          <a:custGeom>
            <a:rect b="b" l="l" r="r" t="t"/>
            <a:pathLst>
              <a:path extrusionOk="0" h="7126" w="6040">
                <a:moveTo>
                  <a:pt x="5844" y="2726"/>
                </a:moveTo>
                <a:lnTo>
                  <a:pt x="3225" y="107"/>
                </a:lnTo>
                <a:cubicBezTo>
                  <a:pt x="3118" y="0"/>
                  <a:pt x="2922" y="0"/>
                  <a:pt x="2815" y="107"/>
                </a:cubicBezTo>
                <a:lnTo>
                  <a:pt x="197" y="2726"/>
                </a:lnTo>
                <a:cubicBezTo>
                  <a:pt x="1" y="2922"/>
                  <a:pt x="143" y="3260"/>
                  <a:pt x="410" y="3242"/>
                </a:cubicBezTo>
                <a:lnTo>
                  <a:pt x="749" y="3242"/>
                </a:lnTo>
                <a:cubicBezTo>
                  <a:pt x="909" y="3242"/>
                  <a:pt x="1052" y="3367"/>
                  <a:pt x="1052" y="3545"/>
                </a:cubicBezTo>
                <a:lnTo>
                  <a:pt x="1052" y="6823"/>
                </a:lnTo>
                <a:cubicBezTo>
                  <a:pt x="1052" y="6983"/>
                  <a:pt x="1177" y="7126"/>
                  <a:pt x="1337" y="7126"/>
                </a:cubicBezTo>
                <a:lnTo>
                  <a:pt x="4722" y="7126"/>
                </a:lnTo>
                <a:cubicBezTo>
                  <a:pt x="4864" y="7108"/>
                  <a:pt x="4989" y="6983"/>
                  <a:pt x="4989" y="6823"/>
                </a:cubicBezTo>
                <a:lnTo>
                  <a:pt x="4989" y="3545"/>
                </a:lnTo>
                <a:cubicBezTo>
                  <a:pt x="4989" y="3367"/>
                  <a:pt x="5131" y="3242"/>
                  <a:pt x="5292" y="3242"/>
                </a:cubicBezTo>
                <a:lnTo>
                  <a:pt x="5630" y="3242"/>
                </a:lnTo>
                <a:cubicBezTo>
                  <a:pt x="5897" y="3242"/>
                  <a:pt x="6040" y="2922"/>
                  <a:pt x="5844" y="2726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8"/>
          <p:cNvSpPr/>
          <p:nvPr/>
        </p:nvSpPr>
        <p:spPr>
          <a:xfrm>
            <a:off x="7423475" y="2695650"/>
            <a:ext cx="315325" cy="299300"/>
          </a:xfrm>
          <a:custGeom>
            <a:rect b="b" l="l" r="r" t="t"/>
            <a:pathLst>
              <a:path extrusionOk="0" h="11972" w="12613">
                <a:moveTo>
                  <a:pt x="6823" y="428"/>
                </a:moveTo>
                <a:lnTo>
                  <a:pt x="8266" y="3350"/>
                </a:lnTo>
                <a:cubicBezTo>
                  <a:pt x="8355" y="3528"/>
                  <a:pt x="8515" y="3653"/>
                  <a:pt x="8711" y="3670"/>
                </a:cubicBezTo>
                <a:lnTo>
                  <a:pt x="11936" y="4134"/>
                </a:lnTo>
                <a:cubicBezTo>
                  <a:pt x="12417" y="4205"/>
                  <a:pt x="12613" y="4793"/>
                  <a:pt x="12256" y="5131"/>
                </a:cubicBezTo>
                <a:lnTo>
                  <a:pt x="9923" y="7411"/>
                </a:lnTo>
                <a:cubicBezTo>
                  <a:pt x="9798" y="7536"/>
                  <a:pt x="9727" y="7732"/>
                  <a:pt x="9762" y="7928"/>
                </a:cubicBezTo>
                <a:lnTo>
                  <a:pt x="10315" y="11135"/>
                </a:lnTo>
                <a:cubicBezTo>
                  <a:pt x="10386" y="11616"/>
                  <a:pt x="9887" y="11972"/>
                  <a:pt x="9477" y="11740"/>
                </a:cubicBezTo>
                <a:lnTo>
                  <a:pt x="6574" y="10226"/>
                </a:lnTo>
                <a:cubicBezTo>
                  <a:pt x="6395" y="10137"/>
                  <a:pt x="6200" y="10137"/>
                  <a:pt x="6039" y="10226"/>
                </a:cubicBezTo>
                <a:lnTo>
                  <a:pt x="3135" y="11740"/>
                </a:lnTo>
                <a:cubicBezTo>
                  <a:pt x="2708" y="11972"/>
                  <a:pt x="2209" y="11616"/>
                  <a:pt x="2298" y="11135"/>
                </a:cubicBezTo>
                <a:lnTo>
                  <a:pt x="2850" y="7928"/>
                </a:lnTo>
                <a:cubicBezTo>
                  <a:pt x="2886" y="7732"/>
                  <a:pt x="2815" y="7536"/>
                  <a:pt x="2672" y="7411"/>
                </a:cubicBezTo>
                <a:lnTo>
                  <a:pt x="339" y="5131"/>
                </a:lnTo>
                <a:cubicBezTo>
                  <a:pt x="0" y="4793"/>
                  <a:pt x="196" y="4205"/>
                  <a:pt x="659" y="4134"/>
                </a:cubicBezTo>
                <a:lnTo>
                  <a:pt x="3901" y="3670"/>
                </a:lnTo>
                <a:cubicBezTo>
                  <a:pt x="4080" y="3653"/>
                  <a:pt x="4258" y="3528"/>
                  <a:pt x="4347" y="3350"/>
                </a:cubicBezTo>
                <a:lnTo>
                  <a:pt x="5790" y="428"/>
                </a:lnTo>
                <a:cubicBezTo>
                  <a:pt x="6004" y="1"/>
                  <a:pt x="6609" y="1"/>
                  <a:pt x="6823" y="42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8"/>
          <p:cNvSpPr/>
          <p:nvPr/>
        </p:nvSpPr>
        <p:spPr>
          <a:xfrm flipH="1">
            <a:off x="6539588" y="895263"/>
            <a:ext cx="262479" cy="262448"/>
          </a:xfrm>
          <a:custGeom>
            <a:rect b="b" l="l" r="r" t="t"/>
            <a:pathLst>
              <a:path extrusionOk="0" h="3065" w="3065">
                <a:moveTo>
                  <a:pt x="3064" y="1532"/>
                </a:moveTo>
                <a:cubicBezTo>
                  <a:pt x="3064" y="2387"/>
                  <a:pt x="2387" y="3064"/>
                  <a:pt x="1532" y="3064"/>
                </a:cubicBezTo>
                <a:cubicBezTo>
                  <a:pt x="677" y="3064"/>
                  <a:pt x="0" y="2387"/>
                  <a:pt x="0" y="1532"/>
                </a:cubicBezTo>
                <a:cubicBezTo>
                  <a:pt x="0" y="677"/>
                  <a:pt x="677" y="0"/>
                  <a:pt x="1532" y="0"/>
                </a:cubicBezTo>
                <a:cubicBezTo>
                  <a:pt x="2387" y="0"/>
                  <a:pt x="3064" y="677"/>
                  <a:pt x="3064" y="153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8"/>
          <p:cNvSpPr/>
          <p:nvPr/>
        </p:nvSpPr>
        <p:spPr>
          <a:xfrm flipH="1">
            <a:off x="7121719" y="1262631"/>
            <a:ext cx="140247" cy="141086"/>
          </a:xfrm>
          <a:custGeom>
            <a:rect b="b" l="l" r="r" t="t"/>
            <a:pathLst>
              <a:path extrusionOk="0" fill="none" h="3083" w="3065">
                <a:moveTo>
                  <a:pt x="3065" y="1551"/>
                </a:moveTo>
                <a:cubicBezTo>
                  <a:pt x="3065" y="2388"/>
                  <a:pt x="2388" y="3083"/>
                  <a:pt x="1533" y="3083"/>
                </a:cubicBezTo>
                <a:cubicBezTo>
                  <a:pt x="678" y="3083"/>
                  <a:pt x="1" y="2388"/>
                  <a:pt x="1" y="1551"/>
                </a:cubicBezTo>
                <a:cubicBezTo>
                  <a:pt x="1" y="696"/>
                  <a:pt x="678" y="1"/>
                  <a:pt x="1533" y="1"/>
                </a:cubicBezTo>
                <a:cubicBezTo>
                  <a:pt x="2388" y="1"/>
                  <a:pt x="3065" y="696"/>
                  <a:pt x="3065" y="155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17814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8"/>
          <p:cNvSpPr/>
          <p:nvPr/>
        </p:nvSpPr>
        <p:spPr>
          <a:xfrm rot="7198898">
            <a:off x="7705699" y="847506"/>
            <a:ext cx="700377" cy="696805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38"/>
          <p:cNvSpPr/>
          <p:nvPr/>
        </p:nvSpPr>
        <p:spPr>
          <a:xfrm rot="7201932">
            <a:off x="8143687" y="1509265"/>
            <a:ext cx="371928" cy="370031"/>
          </a:xfrm>
          <a:custGeom>
            <a:rect b="b" l="l" r="r" t="t"/>
            <a:pathLst>
              <a:path extrusionOk="0" h="206346" w="207404">
                <a:moveTo>
                  <a:pt x="103944" y="65896"/>
                </a:moveTo>
                <a:cubicBezTo>
                  <a:pt x="114099" y="65896"/>
                  <a:pt x="124406" y="70041"/>
                  <a:pt x="132114" y="79198"/>
                </a:cubicBezTo>
                <a:cubicBezTo>
                  <a:pt x="145426" y="94943"/>
                  <a:pt x="143422" y="118417"/>
                  <a:pt x="127677" y="131728"/>
                </a:cubicBezTo>
                <a:lnTo>
                  <a:pt x="127677" y="131585"/>
                </a:lnTo>
                <a:cubicBezTo>
                  <a:pt x="120415" y="137698"/>
                  <a:pt x="112071" y="140425"/>
                  <a:pt x="103930" y="140425"/>
                </a:cubicBezTo>
                <a:cubicBezTo>
                  <a:pt x="83668" y="140425"/>
                  <a:pt x="64659" y="123539"/>
                  <a:pt x="66701" y="99952"/>
                </a:cubicBezTo>
                <a:cubicBezTo>
                  <a:pt x="68530" y="78838"/>
                  <a:pt x="86000" y="65896"/>
                  <a:pt x="103944" y="65896"/>
                </a:cubicBezTo>
                <a:close/>
                <a:moveTo>
                  <a:pt x="102774" y="1"/>
                </a:moveTo>
                <a:cubicBezTo>
                  <a:pt x="96620" y="1"/>
                  <a:pt x="91449" y="4960"/>
                  <a:pt x="91178" y="11209"/>
                </a:cubicBezTo>
                <a:lnTo>
                  <a:pt x="90891" y="17507"/>
                </a:lnTo>
                <a:cubicBezTo>
                  <a:pt x="90748" y="22516"/>
                  <a:pt x="87456" y="26810"/>
                  <a:pt x="82589" y="28242"/>
                </a:cubicBezTo>
                <a:cubicBezTo>
                  <a:pt x="81015" y="28671"/>
                  <a:pt x="79297" y="29244"/>
                  <a:pt x="77723" y="29816"/>
                </a:cubicBezTo>
                <a:cubicBezTo>
                  <a:pt x="76506" y="30222"/>
                  <a:pt x="75252" y="30418"/>
                  <a:pt x="74008" y="30418"/>
                </a:cubicBezTo>
                <a:cubicBezTo>
                  <a:pt x="70424" y="30418"/>
                  <a:pt x="66929" y="28784"/>
                  <a:pt x="64698" y="25808"/>
                </a:cubicBezTo>
                <a:lnTo>
                  <a:pt x="60976" y="20799"/>
                </a:lnTo>
                <a:cubicBezTo>
                  <a:pt x="58608" y="17777"/>
                  <a:pt x="55122" y="16200"/>
                  <a:pt x="51633" y="16200"/>
                </a:cubicBezTo>
                <a:cubicBezTo>
                  <a:pt x="49008" y="16200"/>
                  <a:pt x="46381" y="17094"/>
                  <a:pt x="44229" y="18938"/>
                </a:cubicBezTo>
                <a:lnTo>
                  <a:pt x="30918" y="30102"/>
                </a:lnTo>
                <a:cubicBezTo>
                  <a:pt x="25908" y="34396"/>
                  <a:pt x="25335" y="41983"/>
                  <a:pt x="29773" y="46849"/>
                </a:cubicBezTo>
                <a:lnTo>
                  <a:pt x="34067" y="51573"/>
                </a:lnTo>
                <a:cubicBezTo>
                  <a:pt x="37502" y="55151"/>
                  <a:pt x="38218" y="60590"/>
                  <a:pt x="35784" y="64884"/>
                </a:cubicBezTo>
                <a:cubicBezTo>
                  <a:pt x="34925" y="66459"/>
                  <a:pt x="34067" y="68033"/>
                  <a:pt x="33351" y="69465"/>
                </a:cubicBezTo>
                <a:cubicBezTo>
                  <a:pt x="31443" y="73536"/>
                  <a:pt x="27385" y="76024"/>
                  <a:pt x="23089" y="76024"/>
                </a:cubicBezTo>
                <a:cubicBezTo>
                  <a:pt x="22552" y="76024"/>
                  <a:pt x="22011" y="75985"/>
                  <a:pt x="21471" y="75906"/>
                </a:cubicBezTo>
                <a:lnTo>
                  <a:pt x="15173" y="75047"/>
                </a:lnTo>
                <a:cubicBezTo>
                  <a:pt x="14730" y="74999"/>
                  <a:pt x="14290" y="74975"/>
                  <a:pt x="13855" y="74975"/>
                </a:cubicBezTo>
                <a:cubicBezTo>
                  <a:pt x="7823" y="74975"/>
                  <a:pt x="2682" y="79498"/>
                  <a:pt x="2147" y="85639"/>
                </a:cubicBezTo>
                <a:lnTo>
                  <a:pt x="573" y="102958"/>
                </a:lnTo>
                <a:cubicBezTo>
                  <a:pt x="0" y="109542"/>
                  <a:pt x="5153" y="115268"/>
                  <a:pt x="11738" y="115554"/>
                </a:cubicBezTo>
                <a:lnTo>
                  <a:pt x="18036" y="115840"/>
                </a:lnTo>
                <a:cubicBezTo>
                  <a:pt x="23045" y="115984"/>
                  <a:pt x="27339" y="119419"/>
                  <a:pt x="28771" y="124142"/>
                </a:cubicBezTo>
                <a:cubicBezTo>
                  <a:pt x="29200" y="125860"/>
                  <a:pt x="29773" y="127434"/>
                  <a:pt x="30345" y="129152"/>
                </a:cubicBezTo>
                <a:cubicBezTo>
                  <a:pt x="31920" y="133875"/>
                  <a:pt x="30345" y="139028"/>
                  <a:pt x="26337" y="142034"/>
                </a:cubicBezTo>
                <a:lnTo>
                  <a:pt x="21328" y="146042"/>
                </a:lnTo>
                <a:cubicBezTo>
                  <a:pt x="16032" y="150050"/>
                  <a:pt x="15316" y="157636"/>
                  <a:pt x="19610" y="162789"/>
                </a:cubicBezTo>
                <a:lnTo>
                  <a:pt x="30775" y="175957"/>
                </a:lnTo>
                <a:cubicBezTo>
                  <a:pt x="33020" y="178745"/>
                  <a:pt x="36313" y="180150"/>
                  <a:pt x="39634" y="180150"/>
                </a:cubicBezTo>
                <a:cubicBezTo>
                  <a:pt x="42451" y="180150"/>
                  <a:pt x="45288" y="179139"/>
                  <a:pt x="47521" y="177102"/>
                </a:cubicBezTo>
                <a:lnTo>
                  <a:pt x="52102" y="172808"/>
                </a:lnTo>
                <a:cubicBezTo>
                  <a:pt x="54335" y="170747"/>
                  <a:pt x="57134" y="169717"/>
                  <a:pt x="59975" y="169717"/>
                </a:cubicBezTo>
                <a:cubicBezTo>
                  <a:pt x="61869" y="169717"/>
                  <a:pt x="63782" y="170175"/>
                  <a:pt x="65556" y="171091"/>
                </a:cubicBezTo>
                <a:cubicBezTo>
                  <a:pt x="66988" y="171949"/>
                  <a:pt x="68562" y="172808"/>
                  <a:pt x="70137" y="173524"/>
                </a:cubicBezTo>
                <a:cubicBezTo>
                  <a:pt x="74574" y="175671"/>
                  <a:pt x="77150" y="180538"/>
                  <a:pt x="76578" y="185404"/>
                </a:cubicBezTo>
                <a:lnTo>
                  <a:pt x="75719" y="191702"/>
                </a:lnTo>
                <a:cubicBezTo>
                  <a:pt x="74860" y="198286"/>
                  <a:pt x="79727" y="204155"/>
                  <a:pt x="86311" y="204727"/>
                </a:cubicBezTo>
                <a:lnTo>
                  <a:pt x="103487" y="206302"/>
                </a:lnTo>
                <a:cubicBezTo>
                  <a:pt x="103830" y="206331"/>
                  <a:pt x="104170" y="206345"/>
                  <a:pt x="104508" y="206345"/>
                </a:cubicBezTo>
                <a:cubicBezTo>
                  <a:pt x="110784" y="206345"/>
                  <a:pt x="115955" y="201386"/>
                  <a:pt x="116226" y="195137"/>
                </a:cubicBezTo>
                <a:lnTo>
                  <a:pt x="116513" y="188839"/>
                </a:lnTo>
                <a:cubicBezTo>
                  <a:pt x="116656" y="183830"/>
                  <a:pt x="119948" y="179536"/>
                  <a:pt x="124814" y="178104"/>
                </a:cubicBezTo>
                <a:cubicBezTo>
                  <a:pt x="126389" y="177675"/>
                  <a:pt x="128107" y="177102"/>
                  <a:pt x="129681" y="176530"/>
                </a:cubicBezTo>
                <a:cubicBezTo>
                  <a:pt x="130897" y="176124"/>
                  <a:pt x="132142" y="175928"/>
                  <a:pt x="133372" y="175928"/>
                </a:cubicBezTo>
                <a:cubicBezTo>
                  <a:pt x="136916" y="175928"/>
                  <a:pt x="140331" y="177562"/>
                  <a:pt x="142563" y="180538"/>
                </a:cubicBezTo>
                <a:lnTo>
                  <a:pt x="146428" y="185547"/>
                </a:lnTo>
                <a:cubicBezTo>
                  <a:pt x="148785" y="188473"/>
                  <a:pt x="152249" y="190014"/>
                  <a:pt x="155720" y="190014"/>
                </a:cubicBezTo>
                <a:cubicBezTo>
                  <a:pt x="158363" y="190014"/>
                  <a:pt x="161009" y="189121"/>
                  <a:pt x="163175" y="187265"/>
                </a:cubicBezTo>
                <a:lnTo>
                  <a:pt x="176486" y="176100"/>
                </a:lnTo>
                <a:cubicBezTo>
                  <a:pt x="181496" y="171806"/>
                  <a:pt x="182068" y="164220"/>
                  <a:pt x="177488" y="159354"/>
                </a:cubicBezTo>
                <a:lnTo>
                  <a:pt x="173337" y="154773"/>
                </a:lnTo>
                <a:cubicBezTo>
                  <a:pt x="169902" y="151052"/>
                  <a:pt x="169186" y="145613"/>
                  <a:pt x="171620" y="141318"/>
                </a:cubicBezTo>
                <a:cubicBezTo>
                  <a:pt x="172478" y="139744"/>
                  <a:pt x="173337" y="138313"/>
                  <a:pt x="174053" y="136738"/>
                </a:cubicBezTo>
                <a:cubicBezTo>
                  <a:pt x="175961" y="132667"/>
                  <a:pt x="180019" y="130179"/>
                  <a:pt x="184315" y="130179"/>
                </a:cubicBezTo>
                <a:cubicBezTo>
                  <a:pt x="184852" y="130179"/>
                  <a:pt x="185392" y="130218"/>
                  <a:pt x="185933" y="130297"/>
                </a:cubicBezTo>
                <a:lnTo>
                  <a:pt x="192231" y="131156"/>
                </a:lnTo>
                <a:cubicBezTo>
                  <a:pt x="192739" y="131222"/>
                  <a:pt x="193242" y="131254"/>
                  <a:pt x="193739" y="131254"/>
                </a:cubicBezTo>
                <a:cubicBezTo>
                  <a:pt x="199689" y="131254"/>
                  <a:pt x="204728" y="126641"/>
                  <a:pt x="205256" y="120564"/>
                </a:cubicBezTo>
                <a:lnTo>
                  <a:pt x="206831" y="103245"/>
                </a:lnTo>
                <a:cubicBezTo>
                  <a:pt x="207403" y="96660"/>
                  <a:pt x="202251" y="90935"/>
                  <a:pt x="195666" y="90649"/>
                </a:cubicBezTo>
                <a:lnTo>
                  <a:pt x="189368" y="90362"/>
                </a:lnTo>
                <a:cubicBezTo>
                  <a:pt x="184359" y="90219"/>
                  <a:pt x="180065" y="86927"/>
                  <a:pt x="178633" y="82060"/>
                </a:cubicBezTo>
                <a:cubicBezTo>
                  <a:pt x="178204" y="80343"/>
                  <a:pt x="177631" y="78768"/>
                  <a:pt x="177059" y="77194"/>
                </a:cubicBezTo>
                <a:cubicBezTo>
                  <a:pt x="175484" y="72470"/>
                  <a:pt x="177059" y="67174"/>
                  <a:pt x="181067" y="64169"/>
                </a:cubicBezTo>
                <a:lnTo>
                  <a:pt x="185933" y="60447"/>
                </a:lnTo>
                <a:cubicBezTo>
                  <a:pt x="191229" y="56296"/>
                  <a:pt x="192088" y="48710"/>
                  <a:pt x="187794" y="43700"/>
                </a:cubicBezTo>
                <a:lnTo>
                  <a:pt x="176629" y="30389"/>
                </a:lnTo>
                <a:cubicBezTo>
                  <a:pt x="174288" y="27657"/>
                  <a:pt x="170967" y="26244"/>
                  <a:pt x="167642" y="26244"/>
                </a:cubicBezTo>
                <a:cubicBezTo>
                  <a:pt x="164870" y="26244"/>
                  <a:pt x="162095" y="27226"/>
                  <a:pt x="159883" y="29244"/>
                </a:cubicBezTo>
                <a:lnTo>
                  <a:pt x="155302" y="33538"/>
                </a:lnTo>
                <a:cubicBezTo>
                  <a:pt x="153069" y="35599"/>
                  <a:pt x="150218" y="36629"/>
                  <a:pt x="147367" y="36629"/>
                </a:cubicBezTo>
                <a:cubicBezTo>
                  <a:pt x="145466" y="36629"/>
                  <a:pt x="143565" y="36171"/>
                  <a:pt x="141847" y="35255"/>
                </a:cubicBezTo>
                <a:cubicBezTo>
                  <a:pt x="140273" y="34396"/>
                  <a:pt x="138842" y="33538"/>
                  <a:pt x="137267" y="32822"/>
                </a:cubicBezTo>
                <a:cubicBezTo>
                  <a:pt x="132687" y="30675"/>
                  <a:pt x="130110" y="25808"/>
                  <a:pt x="130826" y="20942"/>
                </a:cubicBezTo>
                <a:lnTo>
                  <a:pt x="131685" y="14644"/>
                </a:lnTo>
                <a:cubicBezTo>
                  <a:pt x="132544" y="8060"/>
                  <a:pt x="127677" y="2191"/>
                  <a:pt x="121093" y="1618"/>
                </a:cubicBezTo>
                <a:lnTo>
                  <a:pt x="103774" y="44"/>
                </a:lnTo>
                <a:cubicBezTo>
                  <a:pt x="103438" y="15"/>
                  <a:pt x="103104" y="1"/>
                  <a:pt x="102774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38"/>
          <p:cNvSpPr txBox="1"/>
          <p:nvPr>
            <p:ph type="title"/>
          </p:nvPr>
        </p:nvSpPr>
        <p:spPr>
          <a:xfrm>
            <a:off x="755100" y="1027207"/>
            <a:ext cx="2828700" cy="9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Obrigado!</a:t>
            </a:r>
            <a:endParaRPr sz="5200"/>
          </a:p>
        </p:txBody>
      </p:sp>
      <p:pic>
        <p:nvPicPr>
          <p:cNvPr id="558" name="Google Shape;558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1281" y="3507069"/>
            <a:ext cx="882599" cy="88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38"/>
          <p:cNvPicPr preferRelativeResize="0"/>
          <p:nvPr/>
        </p:nvPicPr>
        <p:blipFill rotWithShape="1">
          <a:blip r:embed="rId4">
            <a:alphaModFix/>
          </a:blip>
          <a:srcRect b="0" l="2830" r="2830" t="0"/>
          <a:stretch/>
        </p:blipFill>
        <p:spPr>
          <a:xfrm>
            <a:off x="7519492" y="3460819"/>
            <a:ext cx="882599" cy="93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091085" y="3505002"/>
            <a:ext cx="882599" cy="88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3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60994" y="3488563"/>
            <a:ext cx="906075" cy="90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3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358958" y="3477255"/>
            <a:ext cx="906075" cy="90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38"/>
          <p:cNvPicPr preferRelativeResize="0"/>
          <p:nvPr/>
        </p:nvPicPr>
        <p:blipFill rotWithShape="1">
          <a:blip r:embed="rId8">
            <a:alphaModFix/>
          </a:blip>
          <a:srcRect b="941" l="0" r="0" t="941"/>
          <a:stretch/>
        </p:blipFill>
        <p:spPr>
          <a:xfrm>
            <a:off x="900989" y="3476778"/>
            <a:ext cx="953575" cy="935579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38"/>
          <p:cNvSpPr txBox="1"/>
          <p:nvPr/>
        </p:nvSpPr>
        <p:spPr>
          <a:xfrm>
            <a:off x="482040" y="4313904"/>
            <a:ext cx="2303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Sandrírames </a:t>
            </a: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Fausto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5" name="Google Shape;565;p38"/>
          <p:cNvSpPr txBox="1"/>
          <p:nvPr/>
        </p:nvSpPr>
        <p:spPr>
          <a:xfrm>
            <a:off x="1892662" y="4314689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Heberht Dias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6" name="Google Shape;566;p38"/>
          <p:cNvSpPr txBox="1"/>
          <p:nvPr/>
        </p:nvSpPr>
        <p:spPr>
          <a:xfrm>
            <a:off x="5630814" y="4308490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Nathan Nogueira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7" name="Google Shape;567;p38"/>
          <p:cNvSpPr txBox="1"/>
          <p:nvPr/>
        </p:nvSpPr>
        <p:spPr>
          <a:xfrm>
            <a:off x="4318173" y="4303330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Luis Gavirate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8" name="Google Shape;568;p38"/>
          <p:cNvSpPr txBox="1"/>
          <p:nvPr/>
        </p:nvSpPr>
        <p:spPr>
          <a:xfrm>
            <a:off x="3096596" y="4314978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Helder Viana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9" name="Google Shape;569;p38"/>
          <p:cNvSpPr txBox="1"/>
          <p:nvPr/>
        </p:nvSpPr>
        <p:spPr>
          <a:xfrm>
            <a:off x="7043462" y="4314112"/>
            <a:ext cx="1818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Thales Macedo</a:t>
            </a:r>
            <a:endParaRPr b="1"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0" name="Google Shape;570;p38"/>
          <p:cNvSpPr txBox="1"/>
          <p:nvPr/>
        </p:nvSpPr>
        <p:spPr>
          <a:xfrm>
            <a:off x="6402375" y="212750"/>
            <a:ext cx="2027100" cy="3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GROUP </a:t>
            </a:r>
            <a:r>
              <a:rPr lang="en" sz="2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r>
            <a:r>
              <a:rPr lang="en" sz="29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rPr>
              <a:t>FIVE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571" name="Google Shape;571;p38"/>
          <p:cNvSpPr txBox="1"/>
          <p:nvPr/>
        </p:nvSpPr>
        <p:spPr>
          <a:xfrm>
            <a:off x="797350" y="2305675"/>
            <a:ext cx="411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API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- </a:t>
            </a:r>
            <a:r>
              <a:rPr lang="en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9"/>
              </a:rPr>
              <a:t>http://20.226.196.251/swagger</a:t>
            </a:r>
            <a:endParaRPr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72" name="Google Shape;572;p38"/>
          <p:cNvSpPr txBox="1"/>
          <p:nvPr/>
        </p:nvSpPr>
        <p:spPr>
          <a:xfrm>
            <a:off x="797350" y="1924675"/>
            <a:ext cx="4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imo"/>
                <a:ea typeface="Arimo"/>
                <a:cs typeface="Arimo"/>
                <a:sym typeface="Arimo"/>
              </a:rPr>
              <a:t>Raí BOT</a:t>
            </a:r>
            <a:r>
              <a:rPr lang="en">
                <a:latin typeface="Arimo"/>
                <a:ea typeface="Arimo"/>
                <a:cs typeface="Arimo"/>
                <a:sym typeface="Arimo"/>
              </a:rPr>
              <a:t> - </a:t>
            </a:r>
            <a:r>
              <a:rPr lang="en" u="sng">
                <a:solidFill>
                  <a:schemeClr val="hlink"/>
                </a:solidFill>
                <a:latin typeface="Arimo"/>
                <a:ea typeface="Arimo"/>
                <a:cs typeface="Arimo"/>
                <a:sym typeface="Arimo"/>
                <a:hlinkClick r:id="rId10"/>
              </a:rPr>
              <a:t>Raí BOT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73" name="Google Shape;573;p38"/>
          <p:cNvSpPr txBox="1"/>
          <p:nvPr/>
        </p:nvSpPr>
        <p:spPr>
          <a:xfrm>
            <a:off x="797350" y="2695650"/>
            <a:ext cx="416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Repo - </a:t>
            </a:r>
            <a:r>
              <a:rPr lang="en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https://github.com/rick9141/poc-integrative-project-raizen-devops</a:t>
            </a:r>
            <a:endParaRPr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Analysis for Business by Slidesgo">
  <a:themeElements>
    <a:clrScheme name="Simple Light">
      <a:dk1>
        <a:srgbClr val="FFFFFF"/>
      </a:dk1>
      <a:lt1>
        <a:srgbClr val="0E166C"/>
      </a:lt1>
      <a:dk2>
        <a:srgbClr val="921D87"/>
      </a:dk2>
      <a:lt2>
        <a:srgbClr val="FFB632"/>
      </a:lt2>
      <a:accent1>
        <a:srgbClr val="FFE485"/>
      </a:accent1>
      <a:accent2>
        <a:srgbClr val="BE7AF3"/>
      </a:accent2>
      <a:accent3>
        <a:srgbClr val="51127C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